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8" r:id="rId3"/>
    <p:sldId id="273" r:id="rId4"/>
    <p:sldId id="262" r:id="rId5"/>
    <p:sldId id="260" r:id="rId6"/>
    <p:sldId id="261" r:id="rId7"/>
    <p:sldId id="269" r:id="rId8"/>
    <p:sldId id="263" r:id="rId9"/>
    <p:sldId id="265" r:id="rId10"/>
    <p:sldId id="275" r:id="rId11"/>
    <p:sldId id="274" r:id="rId12"/>
    <p:sldId id="270" r:id="rId13"/>
    <p:sldId id="272" r:id="rId14"/>
    <p:sldId id="271" r:id="rId15"/>
    <p:sldId id="264" r:id="rId16"/>
    <p:sldId id="277" r:id="rId17"/>
    <p:sldId id="276" r:id="rId18"/>
  </p:sldIdLst>
  <p:sldSz cx="12190413" cy="6859588"/>
  <p:notesSz cx="6742113" cy="9872663"/>
  <p:defaultTextStyle>
    <a:defPPr>
      <a:defRPr lang="fr-FR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B8E"/>
    <a:srgbClr val="F7FC28"/>
    <a:srgbClr val="E8E43C"/>
    <a:srgbClr val="ED52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30" autoAdjust="0"/>
  </p:normalViewPr>
  <p:slideViewPr>
    <p:cSldViewPr>
      <p:cViewPr varScale="1">
        <p:scale>
          <a:sx n="104" d="100"/>
          <a:sy n="104" d="100"/>
        </p:scale>
        <p:origin x="144" y="294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-2808" y="-102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8E1D1-8DA7-4094-BEB7-9B79830B3FAA}" type="datetimeFigureOut">
              <a:rPr lang="fr-FR" smtClean="0"/>
              <a:pPr/>
              <a:t>14/03/2019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7BA00-39B8-4EC3-8338-F9D597F99BC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D9EF0-972E-4A98-99DF-8FD6FCB787C1}" type="datetimeFigureOut">
              <a:rPr lang="fr-FR" smtClean="0"/>
              <a:pPr/>
              <a:t>14/03/2019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801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9FD8C-4805-4B20-A5CB-CB489CF31AC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573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203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237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79FD8C-4805-4B20-A5CB-CB489CF31AC6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15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sz="quarter" idx="16" hasCustomPrompt="1"/>
          </p:nvPr>
        </p:nvSpPr>
        <p:spPr>
          <a:xfrm>
            <a:off x="0" y="117426"/>
            <a:ext cx="12190413" cy="41764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pPr lvl="0"/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24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4149874"/>
            <a:ext cx="12190413" cy="1080120"/>
          </a:xfrm>
        </p:spPr>
        <p:txBody>
          <a:bodyPr anchor="ctr"/>
          <a:lstStyle>
            <a:lvl1pPr indent="0" algn="ctr">
              <a:buNone/>
              <a:defRPr sz="5400" b="1" baseline="0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2 corps 50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0D40A0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17426"/>
            <a:ext cx="12190413" cy="1800027"/>
          </a:xfrm>
        </p:spPr>
        <p:txBody>
          <a:bodyPr anchor="ctr"/>
          <a:lstStyle>
            <a:lvl1pPr algn="ctr">
              <a:buNone/>
              <a:defRPr sz="6600" b="1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</a:t>
            </a:r>
          </a:p>
          <a:p>
            <a:pPr lvl="1"/>
            <a:r>
              <a:rPr lang="fr-FR" dirty="0" smtClean="0"/>
              <a:t>(Century </a:t>
            </a:r>
            <a:r>
              <a:rPr lang="fr-FR" dirty="0" err="1" smtClean="0"/>
              <a:t>gothic</a:t>
            </a:r>
            <a:r>
              <a:rPr lang="fr-FR" dirty="0" smtClean="0"/>
              <a:t>-corps 66-rouge-gras-centré)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4" hasCustomPrompt="1"/>
          </p:nvPr>
        </p:nvSpPr>
        <p:spPr>
          <a:xfrm>
            <a:off x="3718941" y="5374010"/>
            <a:ext cx="5112569" cy="108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500" b="0" baseline="0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Sous-titre  corps 35</a:t>
            </a:r>
          </a:p>
          <a:p>
            <a:pPr lvl="0"/>
            <a:endParaRPr lang="fr-FR" dirty="0" smtClean="0"/>
          </a:p>
        </p:txBody>
      </p:sp>
      <p:pic>
        <p:nvPicPr>
          <p:cNvPr id="10" name="Image 9" descr="FranceF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38676" y="6064908"/>
            <a:ext cx="1083566" cy="5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341562"/>
            <a:ext cx="12190413" cy="1800027"/>
          </a:xfrm>
        </p:spPr>
        <p:txBody>
          <a:bodyPr anchor="ctr"/>
          <a:lstStyle>
            <a:lvl1pPr algn="ctr">
              <a:buNone/>
              <a:defRPr sz="6600" b="1">
                <a:solidFill>
                  <a:srgbClr val="ED5254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</a:t>
            </a:r>
          </a:p>
          <a:p>
            <a:pPr lvl="1"/>
            <a:r>
              <a:rPr lang="fr-FR" dirty="0" smtClean="0"/>
              <a:t>(Century </a:t>
            </a:r>
            <a:r>
              <a:rPr lang="fr-FR" dirty="0" err="1" smtClean="0"/>
              <a:t>gothic</a:t>
            </a:r>
            <a:r>
              <a:rPr lang="fr-FR" dirty="0" smtClean="0"/>
              <a:t>-corps 66-rouge-gras-centré)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0D40A0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space réservé du texte 8"/>
          <p:cNvSpPr>
            <a:spLocks noGrp="1"/>
          </p:cNvSpPr>
          <p:nvPr>
            <p:ph type="body" sz="quarter" idx="17" hasCustomPrompt="1"/>
          </p:nvPr>
        </p:nvSpPr>
        <p:spPr>
          <a:xfrm>
            <a:off x="2638500" y="3430588"/>
            <a:ext cx="6913413" cy="2447925"/>
          </a:xfrm>
        </p:spPr>
        <p:txBody>
          <a:bodyPr>
            <a:normAutofit/>
          </a:bodyPr>
          <a:lstStyle>
            <a:lvl1pPr marL="0" indent="0" algn="ctr">
              <a:buNone/>
              <a:tabLst/>
              <a:defRPr sz="35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Chapeau </a:t>
            </a:r>
            <a:r>
              <a:rPr lang="fr-FR" dirty="0" err="1" smtClean="0"/>
              <a:t>century</a:t>
            </a:r>
            <a:r>
              <a:rPr lang="fr-FR" dirty="0" smtClean="0"/>
              <a:t> corps 35 </a:t>
            </a:r>
            <a:r>
              <a:rPr lang="fr-FR" dirty="0" err="1" smtClean="0"/>
              <a:t>bdc</a:t>
            </a:r>
            <a:r>
              <a:rPr lang="fr-FR" dirty="0" smtClean="0"/>
              <a:t> non gras aligné à gauche</a:t>
            </a:r>
            <a:endParaRPr lang="fr-FR" dirty="0"/>
          </a:p>
        </p:txBody>
      </p:sp>
      <p:pic>
        <p:nvPicPr>
          <p:cNvPr id="7" name="Image 6" descr="FranceF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38676" y="6064908"/>
            <a:ext cx="1083566" cy="5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C2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78582" y="1917626"/>
            <a:ext cx="0" cy="4392488"/>
          </a:xfrm>
          <a:prstGeom prst="line">
            <a:avLst/>
          </a:prstGeom>
          <a:ln w="168275">
            <a:solidFill>
              <a:srgbClr val="ED5154"/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910630" y="1916882"/>
            <a:ext cx="10945216" cy="3313112"/>
          </a:xfrm>
        </p:spPr>
        <p:txBody>
          <a:bodyPr>
            <a:normAutofit/>
          </a:bodyPr>
          <a:lstStyle>
            <a:lvl1pPr marL="408188" marR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01/ titre chapitre 1-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02/ titre chapitre 2-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03/ titre chapitre 3-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04/ titre chapitre 4-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lvl="0"/>
            <a:endParaRPr lang="fr-FR" dirty="0" smtClean="0"/>
          </a:p>
        </p:txBody>
      </p:sp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0412" cy="1413570"/>
          </a:xfrm>
        </p:spPr>
        <p:txBody>
          <a:bodyPr>
            <a:normAutofit/>
          </a:bodyPr>
          <a:lstStyle>
            <a:lvl1pPr>
              <a:defRPr sz="4400" b="0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SOMMAIRE corps 44 non gras cap centré</a:t>
            </a:r>
            <a:br>
              <a:rPr lang="fr-FR" dirty="0" smtClean="0"/>
            </a:b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78582" y="1917626"/>
            <a:ext cx="0" cy="4392488"/>
          </a:xfrm>
          <a:prstGeom prst="line">
            <a:avLst/>
          </a:prstGeom>
          <a:ln w="168275">
            <a:solidFill>
              <a:srgbClr val="ED5154"/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910630" y="1916882"/>
            <a:ext cx="10945216" cy="3313112"/>
          </a:xfrm>
        </p:spPr>
        <p:txBody>
          <a:bodyPr>
            <a:normAutofit/>
          </a:bodyPr>
          <a:lstStyle>
            <a:lvl1pPr marL="408188" marR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="1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01/ titre chapitre 1-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02/ titre chapitre 2-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03/ titre chapitre 3-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marL="408188" marR="0" lvl="0" indent="-408188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dirty="0" smtClean="0"/>
              <a:t>04/ titre chapitre 4-</a:t>
            </a:r>
            <a:r>
              <a:rPr lang="fr-FR" dirty="0" err="1" smtClean="0"/>
              <a:t>century</a:t>
            </a:r>
            <a:r>
              <a:rPr lang="fr-FR" dirty="0" smtClean="0"/>
              <a:t> g24-</a:t>
            </a:r>
            <a:r>
              <a:rPr lang="fr-FR" dirty="0" err="1" smtClean="0"/>
              <a:t>bdc</a:t>
            </a:r>
            <a:r>
              <a:rPr lang="fr-FR" dirty="0" smtClean="0"/>
              <a:t>-gras</a:t>
            </a:r>
          </a:p>
          <a:p>
            <a:pPr lvl="0"/>
            <a:endParaRPr lang="fr-FR" dirty="0" smtClean="0"/>
          </a:p>
        </p:txBody>
      </p:sp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0412" cy="1413570"/>
          </a:xfrm>
        </p:spPr>
        <p:txBody>
          <a:bodyPr>
            <a:normAutofit/>
          </a:bodyPr>
          <a:lstStyle>
            <a:lvl1pPr>
              <a:defRPr sz="4400" b="0" baseline="0">
                <a:solidFill>
                  <a:srgbClr val="0C2B8E"/>
                </a:solidFill>
              </a:defRPr>
            </a:lvl1pPr>
          </a:lstStyle>
          <a:p>
            <a:r>
              <a:rPr lang="fr-FR" dirty="0" smtClean="0"/>
              <a:t>SOMMAIRE corps 44 non gras cap centré</a:t>
            </a:r>
            <a:br>
              <a:rPr lang="fr-FR" dirty="0" smtClean="0"/>
            </a:b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netré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6590"/>
            <a:ext cx="12190413" cy="6886178"/>
          </a:xfrm>
          <a:prstGeom prst="rect">
            <a:avLst/>
          </a:prstGeom>
          <a:solidFill>
            <a:srgbClr val="0C2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2598" y="1845618"/>
            <a:ext cx="10971372" cy="2520280"/>
          </a:xfrm>
        </p:spPr>
        <p:txBody>
          <a:bodyPr>
            <a:normAutofit/>
          </a:bodyPr>
          <a:lstStyle>
            <a:lvl1pPr>
              <a:defRPr sz="5400" b="1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 ENTRÉE CHAPITRE</a:t>
            </a:r>
            <a:br>
              <a:rPr lang="fr-FR" dirty="0" smtClean="0"/>
            </a:b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(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century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gothic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itchFamily="34" charset="0"/>
                <a:ea typeface="Century Gothic" charset="0"/>
                <a:cs typeface="Century Gothic" charset="0"/>
              </a:rPr>
              <a:t>- corps 54- blanc- gras-cap-centré)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45418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4" hasCustomPrompt="1"/>
          </p:nvPr>
        </p:nvSpPr>
        <p:spPr>
          <a:xfrm>
            <a:off x="477838" y="5949950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 Cliquez pour modifier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5" hasCustomPrompt="1"/>
          </p:nvPr>
        </p:nvSpPr>
        <p:spPr>
          <a:xfrm>
            <a:off x="262558" y="117426"/>
            <a:ext cx="1944687" cy="1440929"/>
          </a:xfrm>
        </p:spPr>
        <p:txBody>
          <a:bodyPr>
            <a:normAutofit/>
          </a:bodyPr>
          <a:lstStyle>
            <a:lvl1pPr>
              <a:buNone/>
              <a:defRPr sz="9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2381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22598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46734" y="549474"/>
            <a:ext cx="9865096" cy="936625"/>
          </a:xfrm>
        </p:spPr>
        <p:txBody>
          <a:bodyPr/>
          <a:lstStyle>
            <a:lvl1pPr>
              <a:buNone/>
              <a:defRPr sz="2500" b="1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Titre1 corps 25 gras</a:t>
            </a:r>
          </a:p>
          <a:p>
            <a:pPr lvl="1"/>
            <a:r>
              <a:rPr lang="fr-FR" dirty="0" smtClean="0"/>
              <a:t>Sous-titre1corps 18 non gras</a:t>
            </a:r>
          </a:p>
        </p:txBody>
      </p:sp>
      <p:sp>
        <p:nvSpPr>
          <p:cNvPr id="29" name="Espace réservé pour une image  28"/>
          <p:cNvSpPr>
            <a:spLocks noGrp="1"/>
          </p:cNvSpPr>
          <p:nvPr>
            <p:ph type="pic" sz="quarter" idx="15" hasCustomPrompt="1"/>
          </p:nvPr>
        </p:nvSpPr>
        <p:spPr>
          <a:xfrm>
            <a:off x="622599" y="3141663"/>
            <a:ext cx="10945216" cy="2952427"/>
          </a:xfrm>
          <a:effectLst>
            <a:outerShdw blurRad="292100" dist="50800" dir="5400000" algn="ctr" rotWithShape="0">
              <a:srgbClr val="000000">
                <a:alpha val="65000"/>
              </a:srgbClr>
            </a:outerShdw>
          </a:effectLst>
        </p:spPr>
        <p:txBody>
          <a:bodyPr anchor="ctr"/>
          <a:lstStyle>
            <a:lvl1pPr algn="l">
              <a:buNone/>
              <a:defRPr/>
            </a:lvl1pPr>
          </a:lstStyle>
          <a:p>
            <a:r>
              <a:rPr lang="fr-FR" dirty="0" smtClean="0"/>
              <a:t>Image avec ombre</a:t>
            </a:r>
            <a:endParaRPr lang="fr-FR" dirty="0"/>
          </a:p>
        </p:txBody>
      </p:sp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238478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Source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21" hasCustomPrompt="1"/>
          </p:nvPr>
        </p:nvSpPr>
        <p:spPr>
          <a:xfrm>
            <a:off x="6095206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suel fond gris sans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2381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22598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46734" y="549474"/>
            <a:ext cx="9865096" cy="936625"/>
          </a:xfrm>
        </p:spPr>
        <p:txBody>
          <a:bodyPr/>
          <a:lstStyle>
            <a:lvl1pPr>
              <a:buNone/>
              <a:defRPr sz="2500" b="1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Titre1 corps 25 gras</a:t>
            </a:r>
          </a:p>
          <a:p>
            <a:pPr lvl="1"/>
            <a:r>
              <a:rPr lang="fr-FR" dirty="0" smtClean="0"/>
              <a:t>Sous-titre1corps 18 non gras</a:t>
            </a:r>
          </a:p>
        </p:txBody>
      </p:sp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238478"/>
            <a:ext cx="11377612" cy="64770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Source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21" hasCustomPrompt="1"/>
          </p:nvPr>
        </p:nvSpPr>
        <p:spPr>
          <a:xfrm>
            <a:off x="6095206" y="1701602"/>
            <a:ext cx="5256584" cy="1368152"/>
          </a:xfrm>
        </p:spPr>
        <p:txBody>
          <a:bodyPr anchor="t">
            <a:normAutofit/>
          </a:bodyPr>
          <a:lstStyle>
            <a:lvl1pPr marL="0" marR="0" indent="0" algn="l" defTabSz="1088502" rtl="0" eaLnBrk="1" fontAlgn="auto" latinLnBrk="0" hangingPunct="1">
              <a:lnSpc>
                <a:spcPts val="2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="0" baseline="0">
                <a:solidFill>
                  <a:srgbClr val="0C2B8E"/>
                </a:solidFill>
              </a:defRPr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Txt flèches corps 20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endParaRPr lang="fr-FR" dirty="0" smtClean="0"/>
          </a:p>
          <a:p>
            <a:pPr lvl="0"/>
            <a:endParaRPr lang="fr-FR" dirty="0" smtClean="0"/>
          </a:p>
        </p:txBody>
      </p:sp>
      <p:sp>
        <p:nvSpPr>
          <p:cNvPr id="12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694606" y="3429794"/>
            <a:ext cx="5329238" cy="1296392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</a:t>
            </a:r>
            <a:br>
              <a:rPr lang="fr-FR" dirty="0" smtClean="0"/>
            </a:br>
            <a:r>
              <a:rPr lang="fr-FR" dirty="0" smtClean="0"/>
              <a:t>à droite suivant la disposition du ou des visuels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fond gr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478582" y="0"/>
            <a:ext cx="11233248" cy="63821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240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sp>
        <p:nvSpPr>
          <p:cNvPr id="33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3934966" y="5590034"/>
            <a:ext cx="2952328" cy="648072"/>
          </a:xfrm>
        </p:spPr>
        <p:txBody>
          <a:bodyPr anchor="b">
            <a:noAutofit/>
          </a:bodyPr>
          <a:lstStyle>
            <a:lvl1pPr algn="r">
              <a:buNone/>
              <a:defRPr sz="1050" i="1">
                <a:solidFill>
                  <a:srgbClr val="0C2B8E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Légende </a:t>
            </a:r>
            <a:r>
              <a:rPr lang="fr-FR" dirty="0" err="1" smtClean="0"/>
              <a:t>century</a:t>
            </a:r>
            <a:r>
              <a:rPr lang="fr-FR" dirty="0" smtClean="0"/>
              <a:t> gold italique bleu corps 10,5 aligné à gauche ou droite,</a:t>
            </a:r>
            <a:br>
              <a:rPr lang="fr-FR" dirty="0" smtClean="0"/>
            </a:br>
            <a:r>
              <a:rPr lang="fr-FR" dirty="0" smtClean="0"/>
              <a:t>en bas</a:t>
            </a: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 hasCustomPrompt="1"/>
          </p:nvPr>
        </p:nvSpPr>
        <p:spPr>
          <a:xfrm>
            <a:off x="910630" y="1773610"/>
            <a:ext cx="5976664" cy="3312368"/>
          </a:xfrm>
        </p:spPr>
        <p:txBody>
          <a:bodyPr anchor="ctr">
            <a:normAutofit/>
          </a:bodyPr>
          <a:lstStyle>
            <a:lvl1pPr marL="0" algn="ctr">
              <a:spcBef>
                <a:spcPts val="0"/>
              </a:spcBef>
              <a:buNone/>
              <a:defRPr sz="4000" b="1" baseline="0">
                <a:solidFill>
                  <a:srgbClr val="0C2B8E"/>
                </a:solidFill>
              </a:defRPr>
            </a:lvl1pPr>
            <a:lvl2pPr marL="0" indent="0">
              <a:buNone/>
              <a:defRPr sz="1800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Titre </a:t>
            </a:r>
            <a:r>
              <a:rPr lang="fr-FR" dirty="0" err="1" smtClean="0"/>
              <a:t>century</a:t>
            </a:r>
            <a:r>
              <a:rPr lang="fr-FR" dirty="0" smtClean="0"/>
              <a:t> gold centré gras corps 40, milieu</a:t>
            </a:r>
          </a:p>
        </p:txBody>
      </p:sp>
      <p:sp>
        <p:nvSpPr>
          <p:cNvPr id="14" name="Espace réservé pour une image  28"/>
          <p:cNvSpPr>
            <a:spLocks noGrp="1"/>
          </p:cNvSpPr>
          <p:nvPr>
            <p:ph type="pic" sz="quarter" idx="15" hasCustomPrompt="1"/>
          </p:nvPr>
        </p:nvSpPr>
        <p:spPr>
          <a:xfrm>
            <a:off x="6959301" y="837507"/>
            <a:ext cx="4608513" cy="5400600"/>
          </a:xfrm>
          <a:effectLst>
            <a:outerShdw blurRad="292100" dist="50800" dir="5400000" algn="ctr" rotWithShape="0">
              <a:srgbClr val="000000">
                <a:alpha val="65000"/>
              </a:srgbClr>
            </a:outerShdw>
          </a:effectLst>
        </p:spPr>
        <p:txBody>
          <a:bodyPr anchor="ctr"/>
          <a:lstStyle>
            <a:lvl1pPr algn="l">
              <a:buNone/>
              <a:defRPr/>
            </a:lvl1pPr>
          </a:lstStyle>
          <a:p>
            <a:r>
              <a:rPr lang="fr-FR" dirty="0" smtClean="0"/>
              <a:t>Image avec ombre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dure roug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sz="quarter" idx="16" hasCustomPrompt="1"/>
          </p:nvPr>
        </p:nvSpPr>
        <p:spPr>
          <a:xfrm>
            <a:off x="478582" y="1485578"/>
            <a:ext cx="5256584" cy="44644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pPr lvl="0"/>
            <a:r>
              <a:rPr lang="fr-FR" dirty="0" smtClean="0"/>
              <a:t>visuel</a:t>
            </a:r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89607"/>
            <a:ext cx="12190413" cy="1295971"/>
          </a:xfrm>
        </p:spPr>
        <p:txBody>
          <a:bodyPr anchor="ctr"/>
          <a:lstStyle>
            <a:lvl1pPr algn="ctr">
              <a:buNone/>
              <a:defRPr sz="3500" b="1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 </a:t>
            </a:r>
            <a:r>
              <a:rPr lang="fr-FR" dirty="0" err="1" smtClean="0"/>
              <a:t>century</a:t>
            </a:r>
            <a:r>
              <a:rPr lang="fr-FR" dirty="0" smtClean="0"/>
              <a:t> </a:t>
            </a:r>
            <a:r>
              <a:rPr lang="fr-FR" dirty="0" err="1" smtClean="0"/>
              <a:t>gothic</a:t>
            </a:r>
            <a:r>
              <a:rPr lang="fr-FR" dirty="0" smtClean="0"/>
              <a:t> 35 cap gras centré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21" hasCustomPrompt="1"/>
          </p:nvPr>
        </p:nvSpPr>
        <p:spPr>
          <a:xfrm>
            <a:off x="6455246" y="3069754"/>
            <a:ext cx="5328592" cy="864096"/>
          </a:xfrm>
        </p:spPr>
        <p:txBody>
          <a:bodyPr>
            <a:normAutofit/>
          </a:bodyPr>
          <a:lstStyle>
            <a:lvl1pPr marL="0" marR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 sz="2000" baseline="0">
                <a:solidFill>
                  <a:srgbClr val="0C2B8E"/>
                </a:solidFill>
              </a:defRPr>
            </a:lvl1pPr>
            <a:lvl5pPr marL="0" marR="0" indent="-272125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baseline="0">
                <a:solidFill>
                  <a:srgbClr val="0C2B8E"/>
                </a:solidFill>
              </a:defRPr>
            </a:lvl5pPr>
          </a:lstStyle>
          <a:p>
            <a:pPr marL="0" marR="0" lvl="0" indent="0" algn="l" defTabSz="10885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dirty="0" smtClean="0"/>
              <a:t> Possibilité Txt flèche corps 21 non gras </a:t>
            </a:r>
            <a:r>
              <a:rPr lang="fr-FR" dirty="0" err="1" smtClean="0"/>
              <a:t>bdc</a:t>
            </a:r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 smtClean="0"/>
          </a:p>
          <a:p>
            <a:pPr lvl="4"/>
            <a:endParaRPr lang="fr-FR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6454775" y="1557338"/>
            <a:ext cx="5329238" cy="1296392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</a:t>
            </a:r>
            <a:br>
              <a:rPr lang="fr-FR" dirty="0" smtClean="0"/>
            </a:br>
            <a:r>
              <a:rPr lang="fr-FR" dirty="0" smtClean="0"/>
              <a:t>à droite suivant la disposition du ou des visuels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24" hasCustomPrompt="1"/>
          </p:nvPr>
        </p:nvSpPr>
        <p:spPr>
          <a:xfrm>
            <a:off x="6455247" y="4869955"/>
            <a:ext cx="5328592" cy="576064"/>
          </a:xfrm>
        </p:spPr>
        <p:txBody>
          <a:bodyPr>
            <a:normAutofit/>
          </a:bodyPr>
          <a:lstStyle>
            <a:lvl1pPr>
              <a:buNone/>
              <a:defRPr sz="2000" b="1" baseline="0">
                <a:solidFill>
                  <a:srgbClr val="ED5254"/>
                </a:solidFill>
              </a:defRPr>
            </a:lvl1pPr>
          </a:lstStyle>
          <a:p>
            <a:pPr lvl="0"/>
            <a:r>
              <a:rPr lang="fr-FR" dirty="0" smtClean="0"/>
              <a:t>Txt rouge pour mise en avant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 hasCustomPrompt="1"/>
          </p:nvPr>
        </p:nvSpPr>
        <p:spPr>
          <a:xfrm>
            <a:off x="478582" y="6094090"/>
            <a:ext cx="5256584" cy="648072"/>
          </a:xfrm>
        </p:spPr>
        <p:txBody>
          <a:bodyPr anchor="t">
            <a:noAutofit/>
          </a:bodyPr>
          <a:lstStyle>
            <a:lvl1pPr marL="88900" indent="-88900" algn="l">
              <a:buClr>
                <a:srgbClr val="0C2B8E"/>
              </a:buClr>
              <a:buFont typeface="Century Gothic" pitchFamily="34" charset="0"/>
              <a:buChar char="©"/>
              <a:defRPr sz="1050" i="0">
                <a:solidFill>
                  <a:srgbClr val="0C2B8E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 Crédit photo </a:t>
            </a:r>
            <a:r>
              <a:rPr lang="fr-FR" dirty="0" err="1" smtClean="0"/>
              <a:t>century</a:t>
            </a:r>
            <a:r>
              <a:rPr lang="fr-FR" dirty="0" smtClean="0"/>
              <a:t> gold bleu corps 10,5 aligné à gauche ou droite,</a:t>
            </a:r>
            <a:br>
              <a:rPr lang="fr-FR" dirty="0" smtClean="0"/>
            </a:br>
            <a:r>
              <a:rPr lang="fr-FR" dirty="0" smtClean="0"/>
              <a:t>en bas ou en haut</a:t>
            </a:r>
          </a:p>
        </p:txBody>
      </p:sp>
      <p:sp>
        <p:nvSpPr>
          <p:cNvPr id="16" name="Espace réservé du texte 17"/>
          <p:cNvSpPr>
            <a:spLocks noGrp="1"/>
          </p:cNvSpPr>
          <p:nvPr>
            <p:ph type="body" sz="quarter" idx="28" hasCustomPrompt="1"/>
          </p:nvPr>
        </p:nvSpPr>
        <p:spPr>
          <a:xfrm>
            <a:off x="6455246" y="4149874"/>
            <a:ext cx="5328592" cy="576064"/>
          </a:xfrm>
        </p:spPr>
        <p:txBody>
          <a:bodyPr>
            <a:normAutofit/>
          </a:bodyPr>
          <a:lstStyle>
            <a:lvl1pPr marL="622300" indent="-171450">
              <a:defRPr sz="200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Texte puce bleu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bordure rouge fond blan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89607"/>
            <a:ext cx="12190413" cy="1295971"/>
          </a:xfrm>
        </p:spPr>
        <p:txBody>
          <a:bodyPr anchor="ctr"/>
          <a:lstStyle>
            <a:lvl1pPr algn="ctr">
              <a:buNone/>
              <a:defRPr sz="3500" b="1">
                <a:solidFill>
                  <a:srgbClr val="0C2B8E"/>
                </a:solidFill>
              </a:defRPr>
            </a:lvl1pPr>
            <a:lvl2pPr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fr-FR" dirty="0" smtClean="0"/>
              <a:t>TITRE PRINCIPAL </a:t>
            </a:r>
            <a:r>
              <a:rPr lang="fr-FR" dirty="0" err="1" smtClean="0"/>
              <a:t>century</a:t>
            </a:r>
            <a:r>
              <a:rPr lang="fr-FR" dirty="0" smtClean="0"/>
              <a:t> </a:t>
            </a:r>
            <a:r>
              <a:rPr lang="fr-FR" dirty="0" err="1" smtClean="0"/>
              <a:t>gothic</a:t>
            </a:r>
            <a:r>
              <a:rPr lang="fr-FR" dirty="0" smtClean="0"/>
              <a:t> 35 cap gras centré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550590" y="1485579"/>
            <a:ext cx="11017250" cy="1080120"/>
          </a:xfrm>
        </p:spPr>
        <p:txBody>
          <a:bodyPr/>
          <a:lstStyle>
            <a:lvl1pPr>
              <a:buClr>
                <a:srgbClr val="ED5254"/>
              </a:buClr>
              <a:buSzPct val="100000"/>
              <a:buFont typeface="Symbol" pitchFamily="18" charset="2"/>
              <a:buChar char=""/>
              <a:defRPr sz="2000" b="1">
                <a:solidFill>
                  <a:srgbClr val="ED5254"/>
                </a:solidFill>
              </a:defRPr>
            </a:lvl1pPr>
            <a:lvl2pPr marL="622300" indent="-268288">
              <a:buFont typeface="Arial" pitchFamily="34" charset="0"/>
              <a:buNone/>
              <a:defRPr sz="2000" b="1">
                <a:solidFill>
                  <a:srgbClr val="0C2B8E"/>
                </a:solidFill>
              </a:defRPr>
            </a:lvl2pPr>
          </a:lstStyle>
          <a:p>
            <a:pPr lvl="0"/>
            <a:r>
              <a:rPr lang="fr-FR" dirty="0" smtClean="0"/>
              <a:t>Texte rouge flèche corps 20</a:t>
            </a:r>
          </a:p>
          <a:p>
            <a:pPr lvl="0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28" hasCustomPrompt="1"/>
          </p:nvPr>
        </p:nvSpPr>
        <p:spPr>
          <a:xfrm>
            <a:off x="550590" y="2709714"/>
            <a:ext cx="11233150" cy="3744416"/>
          </a:xfrm>
        </p:spPr>
        <p:txBody>
          <a:bodyPr>
            <a:normAutofit/>
          </a:bodyPr>
          <a:lstStyle>
            <a:lvl1pPr marL="622300" indent="-171450">
              <a:defRPr sz="200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Texte puce bleu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 disposition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4726" y="414321"/>
            <a:ext cx="10971372" cy="1143265"/>
          </a:xfrm>
        </p:spPr>
        <p:txBody>
          <a:bodyPr>
            <a:normAutofit/>
          </a:bodyPr>
          <a:lstStyle>
            <a:lvl1pPr algn="l">
              <a:defRPr sz="2500" b="1" baseline="0">
                <a:solidFill>
                  <a:srgbClr val="0C2B8E"/>
                </a:solidFill>
              </a:defRPr>
            </a:lvl1pPr>
          </a:lstStyle>
          <a:p>
            <a:r>
              <a:rPr lang="fr-FR" dirty="0" smtClean="0"/>
              <a:t>Titre corps 25 corps gras </a:t>
            </a:r>
            <a:br>
              <a:rPr lang="fr-FR" dirty="0" smtClean="0"/>
            </a:br>
            <a:endParaRPr lang="fr-FR" dirty="0"/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0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694"/>
            <a:ext cx="498763" cy="33782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50" y="1740694"/>
            <a:ext cx="498763" cy="3378200"/>
          </a:xfrm>
          <a:prstGeom prst="rect">
            <a:avLst/>
          </a:prstGeom>
        </p:spPr>
      </p:pic>
      <p:cxnSp>
        <p:nvCxnSpPr>
          <p:cNvPr id="6" name="Connecteur droit 5"/>
          <p:cNvCxnSpPr/>
          <p:nvPr userDrawn="1"/>
        </p:nvCxnSpPr>
        <p:spPr>
          <a:xfrm flipH="1">
            <a:off x="694606" y="837506"/>
            <a:ext cx="1043959" cy="8817"/>
          </a:xfrm>
          <a:prstGeom prst="line">
            <a:avLst/>
          </a:prstGeom>
          <a:ln w="12700">
            <a:solidFill>
              <a:srgbClr val="063C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838200" y="1773238"/>
            <a:ext cx="3384550" cy="33131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1"/>
          </p:nvPr>
        </p:nvSpPr>
        <p:spPr>
          <a:xfrm>
            <a:off x="4511675" y="1701800"/>
            <a:ext cx="4464050" cy="338417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9191550" y="1701800"/>
            <a:ext cx="2303538" cy="338417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texte 16"/>
          <p:cNvSpPr>
            <a:spLocks noGrp="1"/>
          </p:cNvSpPr>
          <p:nvPr>
            <p:ph type="body" sz="quarter" idx="23" hasCustomPrompt="1"/>
          </p:nvPr>
        </p:nvSpPr>
        <p:spPr>
          <a:xfrm>
            <a:off x="838622" y="5446440"/>
            <a:ext cx="10729192" cy="1151706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0C2B8E"/>
                </a:solidFill>
              </a:defRPr>
            </a:lvl1pPr>
          </a:lstStyle>
          <a:p>
            <a:pPr lvl="0"/>
            <a:r>
              <a:rPr lang="fr-FR" dirty="0" smtClean="0"/>
              <a:t>Body corps 20 aligné à gauche ou à droite suivant la disposition du ou des visuels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 bleu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5474" y="0"/>
            <a:ext cx="12215887" cy="6859588"/>
          </a:xfrm>
          <a:prstGeom prst="rect">
            <a:avLst/>
          </a:prstGeom>
          <a:solidFill>
            <a:srgbClr val="0C2B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-25474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Image 6" descr="FranceFR-mono-blanc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0694" y="2501100"/>
            <a:ext cx="3579343" cy="185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 blanc logo quad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-1587" y="67732"/>
            <a:ext cx="12192000" cy="0"/>
          </a:xfrm>
          <a:prstGeom prst="line">
            <a:avLst/>
          </a:prstGeom>
          <a:ln w="168275">
            <a:solidFill>
              <a:srgbClr val="ED5254"/>
            </a:solidFill>
            <a:prstDash val="soli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Image 6" descr="FranceF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37818" y="2501100"/>
            <a:ext cx="3663152" cy="1886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12/06/17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Atout France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93403-939C-44BF-8532-6878FDACE8F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2" r:id="rId5"/>
    <p:sldLayoutId id="2147483653" r:id="rId6"/>
    <p:sldLayoutId id="2147483664" r:id="rId7"/>
    <p:sldLayoutId id="2147483660" r:id="rId8"/>
    <p:sldLayoutId id="2147483661" r:id="rId9"/>
    <p:sldLayoutId id="2147483662" r:id="rId10"/>
    <p:sldLayoutId id="2147483654" r:id="rId11"/>
    <p:sldLayoutId id="2147483655" r:id="rId12"/>
    <p:sldLayoutId id="2147483663" r:id="rId13"/>
    <p:sldLayoutId id="2147483656" r:id="rId14"/>
    <p:sldLayoutId id="2147483657" r:id="rId15"/>
    <p:sldLayoutId id="2147483658" r:id="rId16"/>
    <p:sldLayoutId id="2147483659" r:id="rId17"/>
  </p:sldLayoutIdLst>
  <p:hf sldNum="0" hdr="0" dt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elearning.atout-france.fr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valerie.granier@atout-france.fr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fr-FR" sz="7200" dirty="0" smtClean="0"/>
              <a:t>La France touristique </a:t>
            </a:r>
            <a:endParaRPr lang="fr-FR" sz="7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fr-FR" dirty="0" smtClean="0"/>
              <a:t>E-LEARNING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fr-FR" sz="4800" b="1" dirty="0" smtClean="0"/>
              <a:t>2019-2020</a:t>
            </a:r>
            <a:endParaRPr lang="fr-FR" sz="4800" b="1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quarter" idx="16"/>
          </p:nvPr>
        </p:nvPicPr>
        <p:blipFill rotWithShape="1">
          <a:blip r:embed="rId2"/>
          <a:srcRect t="5576"/>
          <a:stretch/>
        </p:blipFill>
        <p:spPr>
          <a:xfrm>
            <a:off x="5895240" y="206079"/>
            <a:ext cx="6068618" cy="4087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0" y="261442"/>
            <a:ext cx="12190413" cy="1800027"/>
          </a:xfrm>
        </p:spPr>
        <p:txBody>
          <a:bodyPr>
            <a:normAutofit fontScale="92500" lnSpcReduction="20000"/>
          </a:bodyPr>
          <a:lstStyle/>
          <a:p>
            <a:r>
              <a:rPr lang="fr-FR" u="sng" cap="small" dirty="0" smtClean="0"/>
              <a:t>Objectifs</a:t>
            </a:r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18543" y="1197546"/>
            <a:ext cx="11953326" cy="5256584"/>
          </a:xfrm>
        </p:spPr>
        <p:txBody>
          <a:bodyPr>
            <a:normAutofit fontScale="62500" lnSpcReduction="20000"/>
          </a:bodyPr>
          <a:lstStyle/>
          <a:p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Pour qui</a:t>
            </a:r>
            <a:r>
              <a:rPr lang="fr-FR" dirty="0"/>
              <a:t> : Toute personne </a:t>
            </a:r>
            <a:r>
              <a:rPr lang="fr-FR" dirty="0" smtClean="0"/>
              <a:t>souhaitant </a:t>
            </a:r>
            <a:r>
              <a:rPr lang="fr-FR" dirty="0"/>
              <a:t>acquérir des compétences sur la destination France. </a:t>
            </a:r>
            <a:endParaRPr lang="fr-FR" dirty="0" smtClean="0"/>
          </a:p>
          <a:p>
            <a:endParaRPr lang="fr-FR" dirty="0" smtClean="0"/>
          </a:p>
          <a:p>
            <a:r>
              <a:rPr lang="fr-FR" b="1" dirty="0" err="1"/>
              <a:t>Pré-requis</a:t>
            </a:r>
            <a:r>
              <a:rPr lang="fr-FR" b="1" dirty="0"/>
              <a:t> </a:t>
            </a:r>
            <a:r>
              <a:rPr lang="fr-FR" dirty="0"/>
              <a:t>: </a:t>
            </a:r>
            <a:r>
              <a:rPr lang="fr-FR" dirty="0"/>
              <a:t>D</a:t>
            </a:r>
            <a:r>
              <a:rPr lang="fr-FR" dirty="0" smtClean="0"/>
              <a:t>isposer </a:t>
            </a:r>
            <a:r>
              <a:rPr lang="fr-FR" dirty="0"/>
              <a:t>d’un terminal électronique relié à Internet, parler français</a:t>
            </a:r>
            <a:r>
              <a:rPr lang="fr-FR" dirty="0" smtClean="0"/>
              <a:t>.</a:t>
            </a:r>
          </a:p>
          <a:p>
            <a:r>
              <a:rPr lang="fr-FR" dirty="0"/>
              <a:t>Cette formation est </a:t>
            </a:r>
            <a:r>
              <a:rPr lang="fr-FR" b="1" dirty="0"/>
              <a:t>accessible sur </a:t>
            </a:r>
            <a:r>
              <a:rPr lang="fr-FR" b="1" dirty="0" smtClean="0"/>
              <a:t>tous supports</a:t>
            </a:r>
            <a:r>
              <a:rPr lang="fr-FR" b="1" dirty="0" smtClean="0"/>
              <a:t>.</a:t>
            </a:r>
            <a:endParaRPr lang="fr-FR" dirty="0"/>
          </a:p>
          <a:p>
            <a:r>
              <a:rPr lang="fr-FR" dirty="0"/>
              <a:t> </a:t>
            </a:r>
          </a:p>
          <a:p>
            <a:r>
              <a:rPr lang="fr-FR" b="1" dirty="0"/>
              <a:t>Objectifs :</a:t>
            </a:r>
            <a:r>
              <a:rPr lang="fr-FR" dirty="0"/>
              <a:t> Renforcer et approfondir ses </a:t>
            </a:r>
            <a:r>
              <a:rPr lang="fr-FR" b="1" dirty="0"/>
              <a:t>connaissances sur la destination France </a:t>
            </a:r>
            <a:r>
              <a:rPr lang="fr-FR" dirty="0"/>
              <a:t>en général et sur les différentes destinations régionales et thématiques touristiques du territoire.</a:t>
            </a:r>
          </a:p>
          <a:p>
            <a:r>
              <a:rPr lang="fr-FR" dirty="0"/>
              <a:t>A l’issue de la formation, Atout France permet aux apprenants d’obtenir, sous conditions, </a:t>
            </a:r>
            <a:r>
              <a:rPr lang="fr-FR" b="1" dirty="0"/>
              <a:t>une </a:t>
            </a:r>
            <a:r>
              <a:rPr lang="fr-FR" b="1" dirty="0" smtClean="0"/>
              <a:t>attestation de réussite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Durée prévisionnelle :</a:t>
            </a:r>
            <a:r>
              <a:rPr lang="fr-FR" dirty="0"/>
              <a:t> 6 mois (environ 20h de formation).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589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0" y="149837"/>
            <a:ext cx="12190413" cy="1335741"/>
          </a:xfrm>
        </p:spPr>
        <p:txBody>
          <a:bodyPr/>
          <a:lstStyle/>
          <a:p>
            <a:r>
              <a:rPr lang="fr-FR" dirty="0" smtClean="0"/>
              <a:t>PÉDAGOGIE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18542" y="1485578"/>
            <a:ext cx="11953328" cy="446449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dirty="0" smtClean="0"/>
              <a:t>À </a:t>
            </a:r>
            <a:r>
              <a:rPr lang="fr-FR" dirty="0"/>
              <a:t>chaque module correspond un </a:t>
            </a:r>
            <a:r>
              <a:rPr lang="fr-FR" b="1" dirty="0"/>
              <a:t>quizz d’entraînement </a:t>
            </a:r>
            <a:r>
              <a:rPr lang="fr-FR" dirty="0"/>
              <a:t>auquel on peut accéder à tout instant. </a:t>
            </a:r>
            <a:endParaRPr lang="fr-FR" dirty="0" smtClean="0"/>
          </a:p>
          <a:p>
            <a:pPr algn="l"/>
            <a:endParaRPr lang="fr-FR" dirty="0" smtClean="0"/>
          </a:p>
          <a:p>
            <a:pPr algn="just"/>
            <a:r>
              <a:rPr lang="fr-FR" dirty="0" smtClean="0"/>
              <a:t>Il </a:t>
            </a:r>
            <a:r>
              <a:rPr lang="fr-FR" dirty="0"/>
              <a:t>est possible d’effectuer ces entraînements autant de fois que nécessaire. Plusieurs </a:t>
            </a:r>
            <a:r>
              <a:rPr lang="fr-FR" b="1" dirty="0"/>
              <a:t>vidéos</a:t>
            </a:r>
            <a:r>
              <a:rPr lang="fr-FR" dirty="0"/>
              <a:t> illustrent les thématiques. </a:t>
            </a:r>
            <a:endParaRPr lang="fr-FR" dirty="0" smtClean="0"/>
          </a:p>
          <a:p>
            <a:pPr algn="l"/>
            <a:endParaRPr lang="fr-FR" dirty="0"/>
          </a:p>
          <a:p>
            <a:pPr algn="l"/>
            <a:r>
              <a:rPr lang="fr-FR" dirty="0" smtClean="0"/>
              <a:t>Il </a:t>
            </a:r>
            <a:r>
              <a:rPr lang="fr-FR" dirty="0"/>
              <a:t>existe de nombreux </a:t>
            </a:r>
            <a:r>
              <a:rPr lang="fr-FR" b="1" dirty="0"/>
              <a:t>exercices</a:t>
            </a:r>
            <a:r>
              <a:rPr lang="fr-FR" dirty="0"/>
              <a:t> dans les leçons (en plus des évaluations) et des </a:t>
            </a:r>
            <a:r>
              <a:rPr lang="fr-FR" b="1" dirty="0"/>
              <a:t>notes de synthèse</a:t>
            </a:r>
            <a:r>
              <a:rPr lang="fr-FR" dirty="0" smtClean="0"/>
              <a:t>.</a:t>
            </a:r>
          </a:p>
          <a:p>
            <a:pPr algn="l"/>
            <a:endParaRPr lang="fr-FR" dirty="0" smtClean="0"/>
          </a:p>
          <a:p>
            <a:pPr algn="l"/>
            <a:r>
              <a:rPr lang="fr-FR" sz="6500" b="1" u="sng" dirty="0" smtClean="0"/>
              <a:t>Plusieurs solutions </a:t>
            </a:r>
            <a:r>
              <a:rPr lang="fr-FR" sz="6500" b="1" dirty="0" smtClean="0"/>
              <a:t>:</a:t>
            </a:r>
          </a:p>
          <a:p>
            <a:pPr algn="l"/>
            <a:endParaRPr lang="fr-FR" dirty="0" smtClean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FR" dirty="0"/>
              <a:t>L</a:t>
            </a:r>
            <a:r>
              <a:rPr lang="fr-FR" dirty="0" smtClean="0"/>
              <a:t>es </a:t>
            </a:r>
            <a:r>
              <a:rPr lang="fr-FR" dirty="0"/>
              <a:t>étudiants suivent ce programme en complète </a:t>
            </a:r>
            <a:r>
              <a:rPr lang="fr-FR" b="1" dirty="0" smtClean="0"/>
              <a:t>autonomie</a:t>
            </a:r>
            <a:r>
              <a:rPr lang="fr-FR" dirty="0" smtClean="0"/>
              <a:t>;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fr-FR" dirty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FR" dirty="0"/>
              <a:t>L</a:t>
            </a:r>
            <a:r>
              <a:rPr lang="fr-FR" dirty="0" smtClean="0"/>
              <a:t>es </a:t>
            </a:r>
            <a:r>
              <a:rPr lang="fr-FR" dirty="0"/>
              <a:t>enseignants font passer </a:t>
            </a:r>
            <a:r>
              <a:rPr lang="fr-FR" b="1" dirty="0"/>
              <a:t>les évaluations en conditions </a:t>
            </a:r>
            <a:r>
              <a:rPr lang="fr-FR" b="1" dirty="0" smtClean="0"/>
              <a:t>d’examen</a:t>
            </a:r>
            <a:r>
              <a:rPr lang="fr-FR" dirty="0" smtClean="0"/>
              <a:t>;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fr-FR" dirty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FR" dirty="0" smtClean="0"/>
              <a:t>Les </a:t>
            </a:r>
            <a:r>
              <a:rPr lang="fr-FR" dirty="0"/>
              <a:t>enseignants utilisent le programme comme </a:t>
            </a:r>
            <a:r>
              <a:rPr lang="fr-FR" b="1" dirty="0"/>
              <a:t>support de cours</a:t>
            </a:r>
            <a:r>
              <a:rPr lang="fr-FR" dirty="0"/>
              <a:t>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8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20"/>
          </p:nvPr>
        </p:nvSpPr>
        <p:spPr>
          <a:xfrm>
            <a:off x="622598" y="1784821"/>
            <a:ext cx="10945216" cy="4597301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 </a:t>
            </a:r>
          </a:p>
          <a:p>
            <a:pPr algn="l"/>
            <a:r>
              <a:rPr lang="fr-FR" dirty="0" smtClean="0">
                <a:hlinkClick r:id="rId2"/>
              </a:rPr>
              <a:t>http</a:t>
            </a:r>
            <a:r>
              <a:rPr lang="fr-FR" dirty="0">
                <a:hlinkClick r:id="rId2"/>
              </a:rPr>
              <a:t>://elearning.atout-france.fr</a:t>
            </a:r>
            <a:endParaRPr lang="fr-FR" dirty="0"/>
          </a:p>
          <a:p>
            <a:r>
              <a:rPr lang="fr-FR" dirty="0"/>
              <a:t> </a:t>
            </a:r>
          </a:p>
          <a:p>
            <a:pPr algn="l"/>
            <a:endParaRPr lang="fr-FR" dirty="0" smtClean="0">
              <a:solidFill>
                <a:schemeClr val="tx1"/>
              </a:solidFill>
            </a:endParaRPr>
          </a:p>
          <a:p>
            <a:pPr algn="l"/>
            <a:r>
              <a:rPr lang="fr-FR" dirty="0" smtClean="0">
                <a:solidFill>
                  <a:schemeClr val="tx1"/>
                </a:solidFill>
              </a:rPr>
              <a:t>Module </a:t>
            </a:r>
            <a:r>
              <a:rPr lang="fr-FR" dirty="0">
                <a:solidFill>
                  <a:schemeClr val="tx1"/>
                </a:solidFill>
              </a:rPr>
              <a:t>de démonstration :   </a:t>
            </a:r>
            <a:endParaRPr lang="fr-FR" i="1" dirty="0">
              <a:solidFill>
                <a:schemeClr val="tx1"/>
              </a:solidFill>
            </a:endParaRPr>
          </a:p>
          <a:p>
            <a:pPr algn="l"/>
            <a:endParaRPr lang="fr-FR" dirty="0" smtClean="0"/>
          </a:p>
          <a:p>
            <a:pPr algn="l"/>
            <a:r>
              <a:rPr lang="fr-FR" dirty="0" smtClean="0">
                <a:solidFill>
                  <a:schemeClr val="tx1"/>
                </a:solidFill>
              </a:rPr>
              <a:t>Identifiant</a:t>
            </a:r>
            <a:r>
              <a:rPr lang="fr-FR" dirty="0">
                <a:solidFill>
                  <a:schemeClr val="tx1"/>
                </a:solidFill>
              </a:rPr>
              <a:t> :</a:t>
            </a:r>
            <a:r>
              <a:rPr lang="fr-FR" dirty="0"/>
              <a:t> démo	</a:t>
            </a:r>
            <a:endParaRPr lang="fr-FR" dirty="0" smtClean="0"/>
          </a:p>
          <a:p>
            <a:pPr algn="l"/>
            <a:endParaRPr lang="fr-FR" dirty="0"/>
          </a:p>
          <a:p>
            <a:pPr algn="l"/>
            <a:r>
              <a:rPr lang="fr-FR" dirty="0" smtClean="0">
                <a:solidFill>
                  <a:schemeClr val="tx1"/>
                </a:solidFill>
              </a:rPr>
              <a:t>Mot </a:t>
            </a:r>
            <a:r>
              <a:rPr lang="fr-FR" dirty="0">
                <a:solidFill>
                  <a:schemeClr val="tx1"/>
                </a:solidFill>
              </a:rPr>
              <a:t>de passe : </a:t>
            </a:r>
            <a:r>
              <a:rPr lang="fr-FR" dirty="0" err="1" smtClean="0"/>
              <a:t>Francetouristique</a:t>
            </a:r>
            <a:endParaRPr lang="fr-FR" dirty="0" smtClean="0"/>
          </a:p>
          <a:p>
            <a:pPr algn="l"/>
            <a:endParaRPr lang="fr-FR" dirty="0"/>
          </a:p>
          <a:p>
            <a:r>
              <a:rPr lang="x-none" b="0" i="1" dirty="0"/>
              <a:t> </a:t>
            </a:r>
            <a:endParaRPr lang="fr-FR" i="1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678" y="1413570"/>
            <a:ext cx="4540992" cy="64623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938586" y="798478"/>
            <a:ext cx="8169224" cy="84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8188" indent="-408188" algn="ctr">
              <a:lnSpc>
                <a:spcPct val="80000"/>
              </a:lnSpc>
              <a:spcBef>
                <a:spcPct val="20000"/>
              </a:spcBef>
            </a:pPr>
            <a:r>
              <a:rPr lang="fr-FR" sz="6100" b="1" u="sng" cap="small" dirty="0">
                <a:solidFill>
                  <a:srgbClr val="ED5254"/>
                </a:solidFill>
              </a:rPr>
              <a:t>LIEN DE CONNEXION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302" y="2065160"/>
            <a:ext cx="4378449" cy="4020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78582" y="189434"/>
            <a:ext cx="6408712" cy="1008111"/>
          </a:xfrm>
        </p:spPr>
        <p:txBody>
          <a:bodyPr>
            <a:normAutofit/>
          </a:bodyPr>
          <a:lstStyle/>
          <a:p>
            <a:r>
              <a:rPr lang="fr-FR" sz="4000" cap="all" dirty="0"/>
              <a:t>FOCUS SUR LES MODULES          </a:t>
            </a:r>
          </a:p>
          <a:p>
            <a:endParaRPr lang="fr-FR" dirty="0"/>
          </a:p>
        </p:txBody>
      </p:sp>
      <p:sp>
        <p:nvSpPr>
          <p:cNvPr id="9" name="Rectangle 1"/>
          <p:cNvSpPr>
            <a:spLocks noGrp="1" noChangeArrowheads="1"/>
          </p:cNvSpPr>
          <p:nvPr>
            <p:ph type="body" idx="21"/>
          </p:nvPr>
        </p:nvSpPr>
        <p:spPr bwMode="auto">
          <a:xfrm>
            <a:off x="550590" y="1447534"/>
            <a:ext cx="1116218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1" i="0" u="sng" strike="noStrike" cap="none" normalizeH="0" baseline="0" dirty="0" smtClean="0">
                <a:ln>
                  <a:noFill/>
                </a:ln>
                <a:solidFill>
                  <a:srgbClr val="D1007C"/>
                </a:solidFill>
                <a:effectLst/>
                <a:latin typeface="+mj-lt"/>
                <a:ea typeface="Arial" panose="020B0604020202020204" pitchFamily="34" charset="0"/>
                <a:cs typeface="Chalet-LondonNineteenEighty"/>
              </a:rPr>
              <a:t>SESSION LES GÉNÉRALITÉS</a:t>
            </a:r>
            <a:endParaRPr kumimoji="0" lang="fr-FR" alt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Formation</a:t>
            </a:r>
            <a:endParaRPr kumimoji="0" lang="fr-FR" alt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endParaRPr lang="fr-FR" altLang="fr-FR" sz="2800" b="1" dirty="0" smtClean="0">
              <a:latin typeface="+mj-lt"/>
              <a:ea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Évaluations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Entraînement : 10 questions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Évaluation finale : 10 questions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Rattrapage : 10 questions</a:t>
            </a: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73" y="3109086"/>
            <a:ext cx="10869015" cy="1533154"/>
          </a:xfrm>
          <a:prstGeom prst="rect">
            <a:avLst/>
          </a:prstGeom>
        </p:spPr>
      </p:pic>
      <p:pic>
        <p:nvPicPr>
          <p:cNvPr id="13" name="Espace réservé pour une image  12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975" r="2975"/>
          <a:stretch>
            <a:fillRect/>
          </a:stretch>
        </p:blipFill>
        <p:spPr>
          <a:xfrm>
            <a:off x="7535366" y="57677"/>
            <a:ext cx="4177407" cy="2801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5480" y="1138504"/>
            <a:ext cx="4541614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84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lnSpc>
                <a:spcPct val="100000"/>
              </a:lnSpc>
              <a:buFontTx/>
              <a:buChar char="•"/>
              <a:tabLst/>
            </a:pPr>
            <a:r>
              <a:rPr lang="fr-FR" altLang="fr-FR" sz="2800" b="1" u="sng" dirty="0">
                <a:solidFill>
                  <a:srgbClr val="D1007C"/>
                </a:solidFill>
                <a:latin typeface="+mj-lt"/>
                <a:ea typeface="Arial" panose="020B0604020202020204" pitchFamily="34" charset="0"/>
                <a:cs typeface="Chalet-LondonNineteenEighty"/>
              </a:rPr>
              <a:t>SESSION LES RÉGIONS </a:t>
            </a:r>
          </a:p>
          <a:p>
            <a:pPr defTabSz="914400">
              <a:lnSpc>
                <a:spcPct val="100000"/>
              </a:lnSpc>
              <a:buNone/>
              <a:tabLst/>
            </a:pPr>
            <a:r>
              <a:rPr lang="fr-FR" altLang="fr-FR" sz="4800" b="1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Formation</a:t>
            </a:r>
          </a:p>
          <a:p>
            <a:pPr defTabSz="914400">
              <a:lnSpc>
                <a:spcPct val="100000"/>
              </a:lnSpc>
              <a:buNone/>
              <a:tabLst/>
            </a:pPr>
            <a:endParaRPr lang="fr-FR" altLang="fr-FR" sz="28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598488" algn="l"/>
              </a:tabLst>
            </a:pPr>
            <a:endParaRPr lang="fr-FR" altLang="fr-FR" sz="1800" b="1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598488" algn="l"/>
              </a:tabLst>
            </a:pPr>
            <a:endParaRPr kumimoji="0" lang="fr-FR" alt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598488" algn="l"/>
              </a:tabLst>
            </a:pPr>
            <a:endParaRPr lang="fr-FR" altLang="fr-FR" sz="1800" b="1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598488" algn="l"/>
              </a:tabLst>
            </a:pPr>
            <a:endParaRPr kumimoji="0" lang="fr-FR" alt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680" y="2781722"/>
            <a:ext cx="49736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2000" b="1" dirty="0" smtClean="0">
                <a:latin typeface="+mj-lt"/>
                <a:ea typeface="Calibri" panose="020F0502020204030204" pitchFamily="34" charset="0"/>
              </a:rPr>
              <a:t>Évaluations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600" dirty="0">
              <a:latin typeface="+mj-lt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altLang="fr-FR" sz="1600" dirty="0">
                <a:latin typeface="+mj-lt"/>
                <a:ea typeface="Calibri" panose="020F0502020204030204" pitchFamily="34" charset="0"/>
              </a:rPr>
              <a:t>Entraînement : 30 questions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altLang="fr-FR" sz="1600" dirty="0">
                <a:latin typeface="+mj-lt"/>
                <a:ea typeface="Calibri" panose="020F0502020204030204" pitchFamily="34" charset="0"/>
              </a:rPr>
              <a:t>Évaluation finale : 70 questions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altLang="fr-FR" sz="1600" dirty="0">
                <a:latin typeface="+mj-lt"/>
                <a:ea typeface="Calibri" panose="020F0502020204030204" pitchFamily="34" charset="0"/>
              </a:rPr>
              <a:t>Rattrapage : 70 questions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061038"/>
              </p:ext>
            </p:extLst>
          </p:nvPr>
        </p:nvGraphicFramePr>
        <p:xfrm>
          <a:off x="5519143" y="-10916"/>
          <a:ext cx="6192686" cy="6922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38">
                  <a:extLst>
                    <a:ext uri="{9D8B030D-6E8A-4147-A177-3AD203B41FA5}">
                      <a16:colId xmlns:a16="http://schemas.microsoft.com/office/drawing/2014/main" val="2320270745"/>
                    </a:ext>
                  </a:extLst>
                </a:gridCol>
                <a:gridCol w="2271866">
                  <a:extLst>
                    <a:ext uri="{9D8B030D-6E8A-4147-A177-3AD203B41FA5}">
                      <a16:colId xmlns:a16="http://schemas.microsoft.com/office/drawing/2014/main" val="617699027"/>
                    </a:ext>
                  </a:extLst>
                </a:gridCol>
                <a:gridCol w="1760582">
                  <a:extLst>
                    <a:ext uri="{9D8B030D-6E8A-4147-A177-3AD203B41FA5}">
                      <a16:colId xmlns:a16="http://schemas.microsoft.com/office/drawing/2014/main" val="649777673"/>
                    </a:ext>
                  </a:extLst>
                </a:gridCol>
              </a:tblGrid>
              <a:tr h="2165142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400" dirty="0">
                          <a:effectLst/>
                        </a:rPr>
                        <a:t> </a:t>
                      </a:r>
                      <a:r>
                        <a:rPr lang="fr-FR" sz="2000" dirty="0">
                          <a:effectLst/>
                        </a:rPr>
                        <a:t>Introduction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dirty="0">
                          <a:effectLst/>
                        </a:rPr>
                        <a:t>Paris et Ile-de-France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Paris </a:t>
                      </a:r>
                      <a:r>
                        <a:rPr lang="fr-FR" sz="1600" dirty="0">
                          <a:effectLst/>
                        </a:rPr>
                        <a:t/>
                      </a:r>
                      <a:br>
                        <a:rPr lang="fr-FR" sz="1600" dirty="0">
                          <a:effectLst/>
                        </a:rPr>
                      </a:br>
                      <a:r>
                        <a:rPr lang="fr-FR" sz="1600" dirty="0">
                          <a:effectLst/>
                        </a:rPr>
                        <a:t>Ile-de-France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98170" algn="l"/>
                        </a:tabLst>
                      </a:pPr>
                      <a:r>
                        <a:rPr lang="fr-FR" sz="1000" dirty="0">
                          <a:effectLst/>
                        </a:rPr>
                        <a:t>	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Nord-Ouest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Bretagne            </a:t>
                      </a:r>
                      <a:r>
                        <a:rPr lang="fr-FR" sz="1600" dirty="0">
                          <a:effectLst/>
                        </a:rPr>
                        <a:t>Normandie </a:t>
                      </a:r>
                      <a:br>
                        <a:rPr lang="fr-FR" sz="1600" dirty="0">
                          <a:effectLst/>
                        </a:rPr>
                      </a:br>
                      <a:r>
                        <a:rPr lang="fr-FR" sz="1600" dirty="0">
                          <a:effectLst/>
                        </a:rPr>
                        <a:t>Pays de la Loire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232884"/>
                  </a:ext>
                </a:extLst>
              </a:tr>
              <a:tr h="2306150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endParaRPr lang="fr-FR" sz="1000" dirty="0" smtClean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endParaRPr lang="fr-FR" sz="1000" dirty="0" smtClean="0">
                        <a:effectLst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None/>
                      </a:pPr>
                      <a:r>
                        <a:rPr lang="fr-FR" sz="1000" dirty="0" smtClean="0">
                          <a:effectLst/>
                        </a:rPr>
                        <a:t> </a:t>
                      </a:r>
                      <a:endParaRPr lang="fr-F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</a:rPr>
                        <a:t>Bourgogne-Franche-Comté </a:t>
                      </a:r>
                      <a:br>
                        <a:rPr lang="fr-FR" sz="1600" dirty="0">
                          <a:effectLst/>
                        </a:rPr>
                      </a:br>
                      <a:r>
                        <a:rPr lang="fr-FR" sz="1600" dirty="0">
                          <a:effectLst/>
                        </a:rPr>
                        <a:t>Val de Loire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Sud-Ouest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Nouvelle </a:t>
                      </a: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Aquitaine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Occitanie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Sud-Est</a:t>
                      </a:r>
                    </a:p>
                    <a:p>
                      <a:pPr marL="0" lvl="0" indent="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None/>
                      </a:pPr>
                      <a:endParaRPr lang="fr-FR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08850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Auvergne-Rhône-Alpes </a:t>
                      </a: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Corse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PACA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Riviera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478547"/>
                  </a:ext>
                </a:extLst>
              </a:tr>
              <a:tr h="2215220">
                <a:tc gridSpan="2"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Outre-mer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endParaRPr lang="fr-FR" sz="1000" dirty="0">
                        <a:effectLst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None/>
                      </a:pP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îles françaises des Caraïbes et la Guyane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Réunion et Mayotte (Océan Indien)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Nouvelle-Calédonie, Tahiti, Wallis et Futuna (Océan Pacifique)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terres australes et Saint-Pierre et Miquelon </a:t>
                      </a:r>
                    </a:p>
                    <a:p>
                      <a:pPr marL="90170" indent="-228600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Chalet-LondonNineteenEighty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Nord-Est </a:t>
                      </a:r>
                      <a:endParaRPr lang="fr-FR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endParaRPr lang="fr-FR" sz="1000" dirty="0">
                        <a:effectLst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None/>
                      </a:pP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Grand-Est  </a:t>
                      </a:r>
                      <a:b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Hauts-de-France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10436"/>
                  </a:ext>
                </a:extLst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3" y="153792"/>
            <a:ext cx="4896544" cy="755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78582" y="189434"/>
            <a:ext cx="6768752" cy="1008111"/>
          </a:xfrm>
        </p:spPr>
        <p:txBody>
          <a:bodyPr>
            <a:normAutofit/>
          </a:bodyPr>
          <a:lstStyle/>
          <a:p>
            <a:r>
              <a:rPr lang="fr-FR" sz="3200" cap="all" dirty="0"/>
              <a:t>FOCUS SUR LES MODULES          </a:t>
            </a:r>
          </a:p>
          <a:p>
            <a:endParaRPr lang="fr-FR" dirty="0"/>
          </a:p>
        </p:txBody>
      </p:sp>
      <p:pic>
        <p:nvPicPr>
          <p:cNvPr id="13" name="Espace réservé pour une image  12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975" r="2975"/>
          <a:stretch>
            <a:fillRect/>
          </a:stretch>
        </p:blipFill>
        <p:spPr>
          <a:xfrm>
            <a:off x="9407574" y="14138"/>
            <a:ext cx="2313044" cy="1551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2598" y="1185896"/>
            <a:ext cx="1109802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>
                <a:solidFill>
                  <a:srgbClr val="D1007C"/>
                </a:solidFill>
                <a:latin typeface="+mj-lt"/>
                <a:ea typeface="Arial" panose="020B0604020202020204" pitchFamily="34" charset="0"/>
                <a:cs typeface="Chalet-LondonNineteenEighty"/>
              </a:rPr>
              <a:t>SESSION LES THÉMATIQUES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 smtClean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4800" b="1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Formation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 smtClean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 smtClean="0">
              <a:latin typeface="+mj-lt"/>
              <a:ea typeface="Calibri" panose="020F050202020403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 smtClean="0">
              <a:latin typeface="+mj-lt"/>
              <a:ea typeface="Calibri" panose="020F050202020403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latin typeface="+mj-lt"/>
                <a:ea typeface="Calibri" panose="020F0502020204030204" pitchFamily="34" charset="0"/>
              </a:rPr>
              <a:t>Évaluations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 smtClean="0">
              <a:latin typeface="+mj-lt"/>
              <a:ea typeface="Calibri" panose="020F0502020204030204" pitchFamily="34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Entraînement : 10 questions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Évaluation finale : 20 questions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r-FR" sz="1600" dirty="0" smtClean="0">
                <a:latin typeface="+mj-lt"/>
                <a:ea typeface="Calibri" panose="020F0502020204030204" pitchFamily="34" charset="0"/>
              </a:rPr>
              <a:t>Rattrapage : 20 questions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09960"/>
              </p:ext>
            </p:extLst>
          </p:nvPr>
        </p:nvGraphicFramePr>
        <p:xfrm>
          <a:off x="3883107" y="1701602"/>
          <a:ext cx="6625678" cy="3501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8108">
                  <a:extLst>
                    <a:ext uri="{9D8B030D-6E8A-4147-A177-3AD203B41FA5}">
                      <a16:colId xmlns:a16="http://schemas.microsoft.com/office/drawing/2014/main" val="1450201956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116478076"/>
                    </a:ext>
                  </a:extLst>
                </a:gridCol>
                <a:gridCol w="2665238">
                  <a:extLst>
                    <a:ext uri="{9D8B030D-6E8A-4147-A177-3AD203B41FA5}">
                      <a16:colId xmlns:a16="http://schemas.microsoft.com/office/drawing/2014/main" val="988310243"/>
                    </a:ext>
                  </a:extLst>
                </a:gridCol>
              </a:tblGrid>
              <a:tr h="1782041">
                <a:tc gridSpan="2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Activités</a:t>
                      </a:r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108850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Montagne                        Nature     </a:t>
                      </a:r>
                    </a:p>
                    <a:p>
                      <a:pPr marL="0" marR="0" lvl="0" indent="0" algn="l" defTabSz="1088502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Bord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mer        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Bien-être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Naturisme 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Golf                     </a:t>
                      </a:r>
                    </a:p>
                    <a:p>
                      <a:pPr marL="0" algn="l" defTabSz="108850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Fluvial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croisières         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Culture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Jardins à la française </a:t>
                      </a:r>
                      <a:b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Patrimoine </a:t>
                      </a:r>
                      <a:b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Tourisme spirituel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683419"/>
                  </a:ext>
                </a:extLst>
              </a:tr>
              <a:tr h="160233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Tourisme d’affaires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Tourisme en ville 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8502" rtl="0" eaLnBrk="1" latinLnBrk="0" hangingPunct="1">
                        <a:spcAft>
                          <a:spcPts val="0"/>
                        </a:spcAft>
                        <a:buClr>
                          <a:srgbClr val="D1007C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fr-FR" sz="20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 de vivre </a:t>
                      </a:r>
                    </a:p>
                    <a:p>
                      <a:pPr marL="0" algn="l" defTabSz="108850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Gastronomie        </a:t>
                      </a:r>
                      <a:endParaRPr lang="fr-F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088502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France 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vins </a:t>
                      </a:r>
                      <a:b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Shopping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637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47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280535"/>
              </p:ext>
            </p:extLst>
          </p:nvPr>
        </p:nvGraphicFramePr>
        <p:xfrm>
          <a:off x="3430910" y="981522"/>
          <a:ext cx="8136905" cy="229209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20280">
                  <a:extLst>
                    <a:ext uri="{9D8B030D-6E8A-4147-A177-3AD203B41FA5}">
                      <a16:colId xmlns:a16="http://schemas.microsoft.com/office/drawing/2014/main" val="423951704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81866711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904940537"/>
                    </a:ext>
                  </a:extLst>
                </a:gridCol>
                <a:gridCol w="2376265">
                  <a:extLst>
                    <a:ext uri="{9D8B030D-6E8A-4147-A177-3AD203B41FA5}">
                      <a16:colId xmlns:a16="http://schemas.microsoft.com/office/drawing/2014/main" val="22490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684530" lvl="0" indent="0" algn="l" defTabSz="1879600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Ahmad Jamal et Marseille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684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Clip</a:t>
                      </a:r>
                      <a:r>
                        <a:rPr lang="fr-FR" sz="1200" b="1" spc="-10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France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Culture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Découvrez</a:t>
                      </a:r>
                      <a:r>
                        <a:rPr lang="fr-FR" sz="1200" b="1" spc="-19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</a:t>
                      </a:r>
                      <a:r>
                        <a:rPr lang="fr-FR" sz="1200" b="1" spc="-19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France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251109"/>
                  </a:ext>
                </a:extLst>
              </a:tr>
              <a:tr h="343273">
                <a:tc>
                  <a:txBody>
                    <a:bodyPr/>
                    <a:lstStyle/>
                    <a:p>
                      <a:pPr marL="0" marR="684530" lvl="0" indent="0" algn="l" defTabSz="1088502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Grands sites </a:t>
                      </a:r>
                      <a:r>
                        <a:rPr lang="fr-FR" sz="1200" b="1" kern="1200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Val-de</a:t>
                      </a: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- Loire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684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Littoral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0" lvl="0" indent="0" algn="ctr">
                        <a:lnSpc>
                          <a:spcPts val="122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Campagne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Occitanie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Œnologie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817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684530" lvl="0" indent="0" algn="l" defTabSz="1088502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Guyane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5"/>
                        </a:lnSpc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Tahiti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5"/>
                        </a:lnSpc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Tourisme</a:t>
                      </a:r>
                      <a:r>
                        <a:rPr lang="en-US" sz="1200" b="1" spc="-9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de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mémoire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la Grande Guerre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indent="-90170" algn="ctr">
                        <a:lnSpc>
                          <a:spcPts val="1205"/>
                        </a:lnSpc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Villes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903888"/>
                  </a:ext>
                </a:extLst>
              </a:tr>
              <a:tr h="271264">
                <a:tc>
                  <a:txBody>
                    <a:bodyPr/>
                    <a:lstStyle/>
                    <a:p>
                      <a:pPr marL="0" marR="684530" lvl="0" indent="0" algn="l" defTabSz="1088502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La Ryder Cup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684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Dentelle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684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Golf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8750" algn="l"/>
                        </a:tabLs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Cuir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14328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684530" lvl="0" indent="0" algn="l" defTabSz="1088502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Boulangerie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Slowtourisme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84530" lvl="0" indent="0" algn="ctr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Tourisme et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Littérature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indent="-90170" algn="ctr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 interviews</a:t>
                      </a:r>
                      <a:r>
                        <a:rPr lang="en-US" sz="1200" b="1" spc="-24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Guyane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094536"/>
                  </a:ext>
                </a:extLst>
              </a:tr>
              <a:tr h="707913">
                <a:tc>
                  <a:txBody>
                    <a:bodyPr/>
                    <a:lstStyle/>
                    <a:p>
                      <a:pPr marL="0" marR="684530" lvl="0" indent="0" algn="ctr" defTabSz="1165225" rtl="0" eaLnBrk="1" latinLnBrk="0" hangingPunct="1">
                        <a:lnSpc>
                          <a:spcPts val="12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6845" algn="l"/>
                        </a:tabLs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Les actions menées en 2017 par Atout 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France (RA)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56845" marR="88265" indent="-90170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endParaRPr lang="fr-FR" sz="1200" b="1" dirty="0" smtClean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56845" marR="88265" indent="-90170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156845" algn="l"/>
                        </a:tabLst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contexte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touristique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France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</a:t>
                      </a:r>
                      <a:r>
                        <a:rPr lang="fr-FR" sz="1200" b="1" spc="-155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à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l’international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40963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55753"/>
              </p:ext>
            </p:extLst>
          </p:nvPr>
        </p:nvGraphicFramePr>
        <p:xfrm>
          <a:off x="3430910" y="4293891"/>
          <a:ext cx="8216667" cy="12241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72229">
                  <a:extLst>
                    <a:ext uri="{9D8B030D-6E8A-4147-A177-3AD203B41FA5}">
                      <a16:colId xmlns:a16="http://schemas.microsoft.com/office/drawing/2014/main" val="205869132"/>
                    </a:ext>
                  </a:extLst>
                </a:gridCol>
                <a:gridCol w="3944438">
                  <a:extLst>
                    <a:ext uri="{9D8B030D-6E8A-4147-A177-3AD203B41FA5}">
                      <a16:colId xmlns:a16="http://schemas.microsoft.com/office/drawing/2014/main" val="556598198"/>
                    </a:ext>
                  </a:extLst>
                </a:gridCol>
              </a:tblGrid>
              <a:tr h="439659">
                <a:tc>
                  <a:txBody>
                    <a:bodyPr/>
                    <a:lstStyle/>
                    <a:p>
                      <a:pPr marL="158115" lvl="0" indent="0" algn="l" defTabSz="1088502" rtl="0" eaLnBrk="1" latinLnBrk="0" hangingPunct="1">
                        <a:lnSpc>
                          <a:spcPts val="112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8750" algn="l"/>
                        </a:tabLst>
                      </a:pP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Contrats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 destination</a:t>
                      </a:r>
                      <a:endParaRPr lang="fr-F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indent="-90170">
                        <a:lnSpc>
                          <a:spcPts val="1225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 tourisme des</a:t>
                      </a:r>
                      <a:r>
                        <a:rPr lang="en-US" sz="1400" b="1" spc="-245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français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58115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MÉMENTO DU TOURISME - Édition 2017 D.G.E.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419422"/>
                  </a:ext>
                </a:extLst>
              </a:tr>
              <a:tr h="78447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22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8750" algn="l"/>
                        </a:tabLs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Études</a:t>
                      </a:r>
                      <a:r>
                        <a:rPr lang="en-US" sz="1400" b="1" spc="-65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économiques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  <a:p>
                      <a:pPr marL="0" lvl="0" indent="0">
                        <a:lnSpc>
                          <a:spcPts val="122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D1007B"/>
                        </a:buClr>
                        <a:buSzPts val="1000"/>
                        <a:buFont typeface="Symbol" panose="05050102010706020507" pitchFamily="18" charset="2"/>
                        <a:buNone/>
                        <a:tabLst>
                          <a:tab pos="158750" algn="l"/>
                        </a:tabLst>
                      </a:pP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Symbol" panose="05050102010706020507" pitchFamily="18" charset="2"/>
                        <a:cs typeface="Symbol" panose="05050102010706020507" pitchFamily="18" charset="2"/>
                      </a:endParaRPr>
                    </a:p>
                    <a:p>
                      <a:pPr marL="158115"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CHIFFRES</a:t>
                      </a:r>
                      <a:r>
                        <a:rPr lang="fr-FR" sz="1400" b="1" spc="-155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CLÉS</a:t>
                      </a:r>
                      <a:r>
                        <a:rPr lang="fr-FR" sz="1400" b="1" spc="-1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DU</a:t>
                      </a:r>
                      <a:r>
                        <a:rPr lang="fr-FR" sz="1400" b="1" spc="-1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TOURISME</a:t>
                      </a:r>
                      <a:r>
                        <a:rPr lang="fr-FR" sz="1400" b="1" spc="-1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r>
                        <a:rPr lang="fr-FR" sz="1400" b="1" spc="-145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Édition</a:t>
                      </a:r>
                      <a:r>
                        <a:rPr lang="fr-FR" sz="1400" b="1" spc="-145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r>
                        <a:rPr lang="fr-FR" sz="1400" b="1" spc="-1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D.G.E.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115" marR="726440" indent="-90170" algn="l" defTabSz="1088502" rtl="0" eaLnBrk="1" latinLnBrk="0" hangingPunct="1">
                        <a:lnSpc>
                          <a:spcPts val="122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Dossier de presse du 3ème Conseil Interministériel du Tourisme (C.I.T.)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61379"/>
                  </a:ext>
                </a:extLst>
              </a:tr>
            </a:tbl>
          </a:graphicData>
        </a:graphic>
      </p:graphicFrame>
      <p:sp>
        <p:nvSpPr>
          <p:cNvPr id="14" name="Rectangle 2"/>
          <p:cNvSpPr>
            <a:spLocks noGrp="1" noChangeArrowheads="1"/>
          </p:cNvSpPr>
          <p:nvPr>
            <p:ph type="body" sz="quarter" idx="23"/>
          </p:nvPr>
        </p:nvSpPr>
        <p:spPr bwMode="auto">
          <a:xfrm>
            <a:off x="115298" y="133827"/>
            <a:ext cx="3531636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8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C2B8E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SESSION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C2B8E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VIDÉOS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r>
              <a:rPr kumimoji="0" lang="fr-FR" altLang="fr-FR" sz="1400" i="0" u="none" strike="noStrike" cap="none" normalizeH="0" baseline="0" dirty="0" smtClean="0">
                <a:ln>
                  <a:noFill/>
                </a:ln>
                <a:solidFill>
                  <a:srgbClr val="0C2B8E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fr-FR" altLang="fr-FR" sz="1400" i="0" u="none" strike="noStrike" cap="none" normalizeH="0" baseline="0" dirty="0" smtClean="0">
                <a:ln>
                  <a:noFill/>
                </a:ln>
                <a:solidFill>
                  <a:srgbClr val="0C2B8E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AJOUTS PERMANENTS)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endParaRPr kumimoji="0" lang="fr-FR" altLang="fr-FR" sz="16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r>
              <a:rPr kumimoji="0" lang="fr-FR" altLang="fr-FR" sz="4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Formation</a:t>
            </a:r>
            <a:endParaRPr kumimoji="0" lang="fr-FR" altLang="fr-FR" sz="4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endParaRPr kumimoji="0" lang="fr-FR" alt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 </a:t>
            </a:r>
            <a:r>
              <a:rPr kumimoji="0" lang="fr-FR" alt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d’évaluation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endParaRPr lang="fr-FR" altLang="fr-FR" sz="1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8750" algn="l"/>
              </a:tabLst>
            </a:pPr>
            <a:endParaRPr kumimoji="0" lang="fr-FR" alt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/>
            <a:endParaRPr lang="fr-FR" altLang="fr-FR" sz="2400" b="1" dirty="0" smtClean="0">
              <a:solidFill>
                <a:srgbClr val="0C2B8E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/>
            <a:endParaRPr lang="fr-FR" altLang="fr-FR" sz="2400" b="1" dirty="0">
              <a:solidFill>
                <a:srgbClr val="0C2B8E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/>
            <a:endParaRPr lang="fr-FR" altLang="fr-FR" sz="2400" b="1" dirty="0" smtClean="0">
              <a:solidFill>
                <a:srgbClr val="0C2B8E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/>
            <a:r>
              <a:rPr lang="fr-FR" altLang="fr-FR" sz="3200" b="1" dirty="0" smtClean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SESSION </a:t>
            </a:r>
            <a:r>
              <a:rPr lang="fr-FR" altLang="fr-FR" sz="3200" b="1" dirty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ÉTUDES </a:t>
            </a:r>
            <a:r>
              <a:rPr lang="fr-FR" altLang="fr-FR" sz="3200" b="1" dirty="0" smtClean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       &amp; </a:t>
            </a:r>
            <a:r>
              <a:rPr lang="fr-FR" altLang="fr-FR" sz="3200" b="1" dirty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INFORMATIONS </a:t>
            </a:r>
            <a:endParaRPr lang="fr-FR" altLang="fr-FR" sz="3200" b="1" dirty="0" smtClean="0">
              <a:solidFill>
                <a:srgbClr val="0C2B8E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/>
            <a:r>
              <a:rPr lang="fr-FR" altLang="fr-FR" sz="1400" dirty="0" smtClean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altLang="fr-FR" sz="1400" dirty="0">
                <a:solidFill>
                  <a:srgbClr val="0C2B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AJOUTS PERMANENTS)</a:t>
            </a:r>
          </a:p>
          <a:p>
            <a:pPr defTabSz="914400"/>
            <a:r>
              <a:rPr lang="fr-FR" altLang="fr-FR" sz="4800" b="1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Formation</a:t>
            </a:r>
          </a:p>
          <a:p>
            <a:pPr defTabSz="914400"/>
            <a:r>
              <a:rPr lang="fr-FR" altLang="fr-FR" sz="1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Pas d’évaluation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8581" y="414321"/>
            <a:ext cx="11521281" cy="495193"/>
          </a:xfrm>
        </p:spPr>
        <p:txBody>
          <a:bodyPr>
            <a:noAutofit/>
          </a:bodyPr>
          <a:lstStyle/>
          <a:p>
            <a:pPr algn="ctr"/>
            <a:r>
              <a:rPr lang="fr-FR" sz="4400" dirty="0" smtClean="0"/>
              <a:t>Captures d’écran du module leçons</a:t>
            </a:r>
            <a:endParaRPr lang="fr-FR" sz="4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217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3" t="19049" r="16170" b="7407"/>
          <a:stretch>
            <a:fillRect/>
          </a:stretch>
        </p:blipFill>
        <p:spPr bwMode="auto">
          <a:xfrm>
            <a:off x="478581" y="1485578"/>
            <a:ext cx="6685991" cy="450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Espace réservé pour une image  11"/>
          <p:cNvPicPr>
            <a:picLocks noGrp="1"/>
          </p:cNvPicPr>
          <p:nvPr>
            <p:ph type="pic" sz="quarter" idx="11"/>
          </p:nvPr>
        </p:nvPicPr>
        <p:blipFill rotWithShape="1">
          <a:blip r:embed="rId3"/>
          <a:srcRect l="15409" t="19140" r="15413" b="6362"/>
          <a:stretch/>
        </p:blipFill>
        <p:spPr bwMode="auto">
          <a:xfrm>
            <a:off x="5591150" y="2493690"/>
            <a:ext cx="5832648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622598" y="1197546"/>
            <a:ext cx="7542878" cy="547260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fr-FR" sz="6400" dirty="0" smtClean="0"/>
              <a:t>Chaque </a:t>
            </a:r>
            <a:r>
              <a:rPr lang="fr-FR" sz="6400" dirty="0"/>
              <a:t>établissement/Université doit renvoyer le document </a:t>
            </a:r>
            <a:endParaRPr lang="fr-FR" sz="6400" dirty="0" smtClean="0"/>
          </a:p>
          <a:p>
            <a:pPr algn="ctr"/>
            <a:r>
              <a:rPr lang="fr-FR" sz="6400" dirty="0" smtClean="0"/>
              <a:t>«</a:t>
            </a:r>
            <a:r>
              <a:rPr lang="fr-FR" sz="6400" dirty="0"/>
              <a:t> Inscription Atout </a:t>
            </a:r>
            <a:r>
              <a:rPr lang="fr-FR" sz="6400" dirty="0" smtClean="0"/>
              <a:t>France 2019-2020</a:t>
            </a:r>
            <a:r>
              <a:rPr lang="fr-FR" sz="6400" dirty="0"/>
              <a:t> » complété avec les éléments suivants :</a:t>
            </a:r>
          </a:p>
          <a:p>
            <a:pPr algn="ctr"/>
            <a:r>
              <a:rPr lang="fr-FR" sz="4900" b="0" dirty="0"/>
              <a:t> </a:t>
            </a:r>
            <a:endParaRPr lang="fr-FR" sz="4900" dirty="0"/>
          </a:p>
          <a:p>
            <a:pPr marL="857250" indent="-857250" hangingPunct="0">
              <a:buFontTx/>
              <a:buChar char="-"/>
            </a:pPr>
            <a:r>
              <a:rPr lang="fr-FR" sz="6400" b="0" dirty="0" smtClean="0"/>
              <a:t>La </a:t>
            </a:r>
            <a:r>
              <a:rPr lang="fr-FR" sz="6400" b="0" dirty="0"/>
              <a:t>liste des étudiants par classe, avec leur courriel et civilité </a:t>
            </a:r>
            <a:r>
              <a:rPr lang="fr-FR" sz="6400" b="0" dirty="0" smtClean="0"/>
              <a:t>;</a:t>
            </a:r>
          </a:p>
          <a:p>
            <a:pPr marL="857250" indent="-857250" hangingPunct="0">
              <a:buFontTx/>
              <a:buChar char="-"/>
            </a:pPr>
            <a:endParaRPr lang="fr-FR" sz="6400" b="0" dirty="0"/>
          </a:p>
          <a:p>
            <a:pPr marL="857250" indent="-857250" hangingPunct="0">
              <a:buFontTx/>
              <a:buChar char="-"/>
            </a:pPr>
            <a:r>
              <a:rPr lang="fr-FR" sz="6400" b="0" dirty="0" smtClean="0"/>
              <a:t>Le </a:t>
            </a:r>
            <a:r>
              <a:rPr lang="fr-FR" sz="6400" b="0" dirty="0"/>
              <a:t>ou les professeur(s) devant également avoir un compte utilisateur, avec leur </a:t>
            </a:r>
            <a:r>
              <a:rPr lang="fr-FR" sz="6400" b="0" dirty="0" smtClean="0"/>
              <a:t>courriel</a:t>
            </a:r>
            <a:r>
              <a:rPr lang="fr-FR" sz="6400" b="0" dirty="0"/>
              <a:t>. </a:t>
            </a:r>
            <a:endParaRPr lang="fr-FR" sz="6400" b="0" dirty="0" smtClean="0"/>
          </a:p>
          <a:p>
            <a:pPr marL="857250" indent="-857250" hangingPunct="0">
              <a:buFontTx/>
              <a:buChar char="-"/>
            </a:pPr>
            <a:endParaRPr lang="fr-FR" sz="6400" b="0" dirty="0"/>
          </a:p>
          <a:p>
            <a:pPr marL="857250" indent="-857250" hangingPunct="0">
              <a:buFontTx/>
              <a:buChar char="-"/>
            </a:pPr>
            <a:r>
              <a:rPr lang="fr-FR" sz="6400" b="0" dirty="0" smtClean="0"/>
              <a:t>Le </a:t>
            </a:r>
            <a:r>
              <a:rPr lang="fr-FR" sz="6400" b="0" dirty="0"/>
              <a:t>ou les professeur(s) pourra/pourront accéder à la formation avant leurs étudiants </a:t>
            </a:r>
            <a:r>
              <a:rPr lang="fr-FR" sz="6400" b="0" dirty="0" smtClean="0"/>
              <a:t>(gratuité pour un professeur par classe);</a:t>
            </a:r>
          </a:p>
          <a:p>
            <a:pPr marL="857250" indent="-857250" hangingPunct="0">
              <a:buFontTx/>
              <a:buChar char="-"/>
            </a:pPr>
            <a:endParaRPr lang="fr-FR" sz="6400" b="0" dirty="0"/>
          </a:p>
          <a:p>
            <a:pPr marL="857250" indent="-857250" hangingPunct="0">
              <a:buFontTx/>
              <a:buChar char="-"/>
            </a:pPr>
            <a:r>
              <a:rPr lang="fr-FR" sz="6400" b="0" dirty="0" smtClean="0"/>
              <a:t>La </a:t>
            </a:r>
            <a:r>
              <a:rPr lang="fr-FR" sz="6400" b="0" dirty="0"/>
              <a:t>date de début de formation (correspond à la date à laquelle les étudiants peuvent se connecter à la plateforme de formation) </a:t>
            </a:r>
            <a:r>
              <a:rPr lang="fr-FR" sz="6400" b="0" dirty="0" smtClean="0"/>
              <a:t>;</a:t>
            </a:r>
          </a:p>
          <a:p>
            <a:pPr marL="857250" indent="-857250" hangingPunct="0">
              <a:buFontTx/>
              <a:buChar char="-"/>
            </a:pPr>
            <a:endParaRPr lang="fr-FR" sz="6400" b="0" dirty="0"/>
          </a:p>
          <a:p>
            <a:pPr marL="857250" indent="-857250" hangingPunct="0">
              <a:buFontTx/>
              <a:buChar char="-"/>
            </a:pPr>
            <a:r>
              <a:rPr lang="fr-FR" sz="6400" b="0" dirty="0" smtClean="0"/>
              <a:t>La </a:t>
            </a:r>
            <a:r>
              <a:rPr lang="fr-FR" sz="6400" b="0" dirty="0"/>
              <a:t>date de fin de formation (correspond au dernier jour durant lequel les étudiants peuvent accéder à la  plateforme de formation) </a:t>
            </a:r>
            <a:r>
              <a:rPr lang="fr-FR" sz="6400" b="0" dirty="0" smtClean="0"/>
              <a:t>;</a:t>
            </a:r>
          </a:p>
          <a:p>
            <a:pPr marL="857250" indent="-857250" hangingPunct="0">
              <a:buFontTx/>
              <a:buChar char="-"/>
            </a:pPr>
            <a:endParaRPr lang="fr-FR" sz="6400" b="0" dirty="0"/>
          </a:p>
          <a:p>
            <a:pPr hangingPunct="0"/>
            <a:r>
              <a:rPr lang="fr-FR" sz="6400" b="0" dirty="0"/>
              <a:t>- 	Éventuellement, les dates pour une session de rattrapage.</a:t>
            </a:r>
          </a:p>
          <a:p>
            <a:pPr hangingPunct="0"/>
            <a:r>
              <a:rPr lang="fr-FR" sz="4900" dirty="0"/>
              <a:t> </a:t>
            </a:r>
          </a:p>
          <a:p>
            <a:pPr hangingPunct="0"/>
            <a:endParaRPr lang="fr-FR" sz="4900" dirty="0" smtClean="0"/>
          </a:p>
          <a:p>
            <a:pPr hangingPunct="0"/>
            <a:r>
              <a:rPr lang="fr-FR" sz="4900" dirty="0" smtClean="0"/>
              <a:t>Toutes </a:t>
            </a:r>
            <a:r>
              <a:rPr lang="fr-FR" sz="4900" dirty="0"/>
              <a:t>ces informations doivent être envoyées à l’adresse suivante : </a:t>
            </a:r>
            <a:r>
              <a:rPr lang="fr-FR" sz="4900" u="sng" dirty="0" smtClean="0">
                <a:hlinkClick r:id="rId2"/>
              </a:rPr>
              <a:t>valerie.granier@atout-france.fr</a:t>
            </a:r>
            <a:endParaRPr lang="fr-FR" sz="4900" dirty="0"/>
          </a:p>
          <a:p>
            <a:pPr hangingPunct="0"/>
            <a:r>
              <a:rPr lang="fr-FR" sz="4900" dirty="0"/>
              <a:t> 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0" y="405458"/>
            <a:ext cx="12190412" cy="1296144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ED5254"/>
                </a:solidFill>
                <a:latin typeface="+mn-lt"/>
                <a:ea typeface="+mn-ea"/>
                <a:cs typeface="+mn-cs"/>
              </a:rPr>
              <a:t>P</a:t>
            </a:r>
            <a:r>
              <a:rPr lang="fr-FR" b="1" dirty="0" smtClean="0">
                <a:solidFill>
                  <a:srgbClr val="ED5254"/>
                </a:solidFill>
                <a:latin typeface="+mn-lt"/>
                <a:ea typeface="+mn-ea"/>
                <a:cs typeface="+mn-cs"/>
              </a:rPr>
              <a:t>OUR </a:t>
            </a:r>
            <a:r>
              <a:rPr lang="fr-FR" b="1" dirty="0">
                <a:solidFill>
                  <a:srgbClr val="ED5254"/>
                </a:solidFill>
                <a:latin typeface="+mn-lt"/>
                <a:ea typeface="+mn-ea"/>
                <a:cs typeface="+mn-cs"/>
              </a:rPr>
              <a:t>S’INSCRIRE EN TOUTE SIMPLICITÉ </a:t>
            </a:r>
            <a:r>
              <a:rPr lang="fr-FR" cap="all" dirty="0"/>
              <a:t/>
            </a:r>
            <a:br>
              <a:rPr lang="fr-FR" cap="all" dirty="0"/>
            </a:b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074" y="1168182"/>
            <a:ext cx="2989521" cy="3602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366" y="5085979"/>
            <a:ext cx="4491083" cy="106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6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22598" y="219455"/>
            <a:ext cx="10894269" cy="1112363"/>
          </a:xfrm>
        </p:spPr>
        <p:txBody>
          <a:bodyPr>
            <a:normAutofit fontScale="47500" lnSpcReduction="20000"/>
          </a:bodyPr>
          <a:lstStyle/>
          <a:p>
            <a:r>
              <a:rPr lang="fr-FR" altLang="fr-FR" sz="7100" dirty="0" smtClean="0"/>
              <a:t>L’ajout</a:t>
            </a:r>
            <a:r>
              <a:rPr lang="fr-FR" altLang="fr-FR" sz="4400" dirty="0" smtClean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altLang="fr-FR" sz="7100" dirty="0"/>
              <a:t>de deux nouveaux modules </a:t>
            </a:r>
            <a:endParaRPr lang="fr-FR" altLang="fr-FR" sz="7100" dirty="0" smtClean="0"/>
          </a:p>
          <a:p>
            <a:r>
              <a:rPr lang="fr-FR" altLang="fr-FR" sz="7100" dirty="0" smtClean="0"/>
              <a:t>à </a:t>
            </a:r>
            <a:r>
              <a:rPr lang="fr-FR" altLang="fr-FR" sz="7100" dirty="0"/>
              <a:t>la </a:t>
            </a:r>
            <a:r>
              <a:rPr lang="fr-FR" altLang="fr-FR" sz="7100" dirty="0" smtClean="0"/>
              <a:t>formation 2019-2020</a:t>
            </a:r>
            <a:endParaRPr lang="fr-FR" altLang="fr-FR" sz="71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18542" y="1331818"/>
            <a:ext cx="11593288" cy="5346658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FR" altLang="fr-FR" sz="20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Enquête </a:t>
            </a:r>
            <a:r>
              <a:rPr lang="fr-FR" altLang="fr-FR" sz="20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auprès de 10 professeurs </a:t>
            </a:r>
            <a:r>
              <a:rPr lang="fr-FR" altLang="fr-FR" sz="20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 les </a:t>
            </a:r>
            <a:r>
              <a:rPr lang="fr-FR" sz="20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attentes sur d’autres thèmes ou sujets</a:t>
            </a:r>
            <a:endParaRPr lang="fr-FR" altLang="fr-FR" sz="2000" b="1" dirty="0" smtClean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altLang="fr-FR" sz="18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  (</a:t>
            </a:r>
            <a:r>
              <a:rPr lang="fr-FR" sz="1800" b="1" dirty="0" smtClean="0">
                <a:solidFill>
                  <a:srgbClr val="002060"/>
                </a:solidFill>
              </a:rPr>
              <a:t>septembre 2018)</a:t>
            </a:r>
            <a:endParaRPr lang="fr-FR" altLang="fr-FR" sz="1800" b="1" dirty="0" smtClean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fr-FR" altLang="fr-FR" sz="2400" b="1" dirty="0" smtClean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fr-FR" altLang="fr-FR" sz="2400" b="1" dirty="0" smtClean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fr-FR" altLang="fr-FR" sz="2400" b="1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30" y="1965464"/>
            <a:ext cx="3469668" cy="47462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5087094" y="2493690"/>
            <a:ext cx="57606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u="sng" dirty="0">
                <a:solidFill>
                  <a:srgbClr val="002060"/>
                </a:solidFill>
              </a:rPr>
              <a:t>Résultats</a:t>
            </a:r>
            <a:r>
              <a:rPr lang="fr-FR" b="1" u="sng" dirty="0" smtClean="0">
                <a:solidFill>
                  <a:srgbClr val="002060"/>
                </a:solidFill>
              </a:rPr>
              <a:t> :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</a:p>
          <a:p>
            <a:endParaRPr lang="fr-FR" dirty="0" smtClean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dirty="0" smtClean="0">
                <a:solidFill>
                  <a:srgbClr val="002060"/>
                </a:solidFill>
              </a:rPr>
              <a:t>module 1: Fromages de France</a:t>
            </a:r>
          </a:p>
          <a:p>
            <a:endParaRPr lang="fr-FR" dirty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dirty="0" smtClean="0">
                <a:solidFill>
                  <a:srgbClr val="002060"/>
                </a:solidFill>
              </a:rPr>
              <a:t>Module 2 : Exemple d’une journée d’excursion depuis Paris en Normandie </a:t>
            </a:r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66806" y="314322"/>
            <a:ext cx="7804664" cy="784723"/>
          </a:xfrm>
        </p:spPr>
        <p:txBody>
          <a:bodyPr>
            <a:normAutofit fontScale="25000" lnSpcReduction="20000"/>
          </a:bodyPr>
          <a:lstStyle/>
          <a:p>
            <a:r>
              <a:rPr lang="fr-FR" sz="11000" u="sng" cap="small" dirty="0" smtClean="0"/>
              <a:t>NOUVEAUTÉS</a:t>
            </a:r>
            <a:endParaRPr lang="fr-FR" sz="11000" dirty="0"/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18543" y="1197546"/>
            <a:ext cx="11953326" cy="5256584"/>
          </a:xfrm>
        </p:spPr>
        <p:txBody>
          <a:bodyPr>
            <a:normAutofit/>
          </a:bodyPr>
          <a:lstStyle/>
          <a:p>
            <a:r>
              <a:rPr lang="fr-FR" b="1" dirty="0"/>
              <a:t> 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18" y="1613068"/>
            <a:ext cx="7382853" cy="6240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60" y="2334472"/>
            <a:ext cx="5177946" cy="3117857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6" name="Flèche gauche 5"/>
          <p:cNvSpPr/>
          <p:nvPr/>
        </p:nvSpPr>
        <p:spPr>
          <a:xfrm rot="18792536">
            <a:off x="4589829" y="1640613"/>
            <a:ext cx="511954" cy="205338"/>
          </a:xfrm>
          <a:prstGeom prst="leftArrow">
            <a:avLst/>
          </a:prstGeom>
          <a:solidFill>
            <a:srgbClr val="38F12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7" name="Flèche gauche 6"/>
          <p:cNvSpPr/>
          <p:nvPr/>
        </p:nvSpPr>
        <p:spPr>
          <a:xfrm rot="10800000">
            <a:off x="214374" y="3643058"/>
            <a:ext cx="581025" cy="333375"/>
          </a:xfrm>
          <a:prstGeom prst="leftArrow">
            <a:avLst/>
          </a:prstGeom>
          <a:solidFill>
            <a:srgbClr val="38F12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366" y="2249588"/>
            <a:ext cx="4190126" cy="3044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Flèche gauche 10"/>
          <p:cNvSpPr/>
          <p:nvPr/>
        </p:nvSpPr>
        <p:spPr>
          <a:xfrm rot="21400128">
            <a:off x="10640905" y="2569859"/>
            <a:ext cx="581025" cy="333375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4" y="5542549"/>
            <a:ext cx="6423136" cy="106811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946" y="108051"/>
            <a:ext cx="3400135" cy="99099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8543" y="1111245"/>
            <a:ext cx="11844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altLang="fr-FR" sz="2400" b="1" dirty="0">
                <a:ea typeface="Calibri" panose="020F0502020204030204" pitchFamily="34" charset="0"/>
                <a:cs typeface="Arial" panose="020B0604020202020204" pitchFamily="34" charset="0"/>
              </a:rPr>
              <a:t>Accès à de nouvelles rubriques : </a:t>
            </a:r>
            <a:r>
              <a:rPr lang="fr-FR" altLang="fr-FR" sz="2400" b="1" dirty="0" smtClean="0">
                <a:ea typeface="Calibri" panose="020F0502020204030204" pitchFamily="34" charset="0"/>
                <a:cs typeface="Arial" panose="020B0604020202020204" pitchFamily="34" charset="0"/>
              </a:rPr>
              <a:t>ATOUT FRANCE – Travaux &amp; études</a:t>
            </a:r>
            <a:endParaRPr lang="fr-FR" altLang="fr-FR" sz="2400" dirty="0"/>
          </a:p>
        </p:txBody>
      </p:sp>
      <p:sp>
        <p:nvSpPr>
          <p:cNvPr id="15" name="Flèche gauche 14"/>
          <p:cNvSpPr/>
          <p:nvPr/>
        </p:nvSpPr>
        <p:spPr>
          <a:xfrm rot="18792536">
            <a:off x="6168906" y="1618618"/>
            <a:ext cx="511954" cy="205338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4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4" y="1198291"/>
            <a:ext cx="11148533" cy="50405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255" y="132008"/>
            <a:ext cx="3492158" cy="10178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6574" y="440860"/>
            <a:ext cx="6926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altLang="fr-FR" sz="2000" b="1" dirty="0">
                <a:ea typeface="Calibri" panose="020F0502020204030204" pitchFamily="34" charset="0"/>
                <a:cs typeface="Arial" panose="020B0604020202020204" pitchFamily="34" charset="0"/>
              </a:rPr>
              <a:t>Accès à de nouvelles </a:t>
            </a:r>
            <a:r>
              <a:rPr lang="fr-FR" altLang="fr-FR" sz="2000" b="1" dirty="0" smtClean="0">
                <a:ea typeface="Calibri" panose="020F0502020204030204" pitchFamily="34" charset="0"/>
                <a:cs typeface="Arial" panose="020B0604020202020204" pitchFamily="34" charset="0"/>
              </a:rPr>
              <a:t>rubriques : VIENT DE PARAÎTRE</a:t>
            </a:r>
            <a:endParaRPr lang="fr-FR" altLang="fr-FR" sz="2000" dirty="0"/>
          </a:p>
        </p:txBody>
      </p:sp>
      <p:sp>
        <p:nvSpPr>
          <p:cNvPr id="9" name="Flèche gauche 8"/>
          <p:cNvSpPr/>
          <p:nvPr/>
        </p:nvSpPr>
        <p:spPr>
          <a:xfrm rot="18619464">
            <a:off x="1749361" y="826199"/>
            <a:ext cx="581025" cy="580198"/>
          </a:xfrm>
          <a:prstGeom prst="leftArrow">
            <a:avLst/>
          </a:prstGeom>
          <a:solidFill>
            <a:srgbClr val="E8E4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59" y="1836019"/>
            <a:ext cx="6624736" cy="333298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294" y="1750815"/>
            <a:ext cx="5127209" cy="341329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6093" y="5237777"/>
            <a:ext cx="7794379" cy="1296144"/>
          </a:xfrm>
          <a:prstGeom prst="rect">
            <a:avLst/>
          </a:prstGeom>
        </p:spPr>
      </p:pic>
      <p:sp>
        <p:nvSpPr>
          <p:cNvPr id="14" name="Flèche gauche 13"/>
          <p:cNvSpPr/>
          <p:nvPr/>
        </p:nvSpPr>
        <p:spPr>
          <a:xfrm rot="1856334">
            <a:off x="10604064" y="2136652"/>
            <a:ext cx="581025" cy="333375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5" name="Flèche gauche 14"/>
          <p:cNvSpPr/>
          <p:nvPr/>
        </p:nvSpPr>
        <p:spPr>
          <a:xfrm rot="18109093">
            <a:off x="4600742" y="933021"/>
            <a:ext cx="581025" cy="333375"/>
          </a:xfrm>
          <a:prstGeom prst="lef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9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18543" y="1197546"/>
            <a:ext cx="11953326" cy="5256584"/>
          </a:xfrm>
        </p:spPr>
        <p:txBody>
          <a:bodyPr>
            <a:normAutofit/>
          </a:bodyPr>
          <a:lstStyle/>
          <a:p>
            <a:r>
              <a:rPr lang="fr-FR" b="1" dirty="0"/>
              <a:t> </a:t>
            </a:r>
            <a:endParaRPr lang="fr-FR" dirty="0"/>
          </a:p>
          <a:p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/>
          <a:srcRect r="32795" b="81060"/>
          <a:stretch/>
        </p:blipFill>
        <p:spPr>
          <a:xfrm>
            <a:off x="271291" y="838254"/>
            <a:ext cx="10072387" cy="152230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574" y="2231776"/>
            <a:ext cx="7920880" cy="457287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5756" y="376589"/>
            <a:ext cx="107559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altLang="fr-FR" sz="2400" b="1" dirty="0">
                <a:ea typeface="Calibri" panose="020F0502020204030204" pitchFamily="34" charset="0"/>
                <a:cs typeface="Arial" panose="020B0604020202020204" pitchFamily="34" charset="0"/>
              </a:rPr>
              <a:t>Accès à de nouvelles rubriques : </a:t>
            </a:r>
            <a:r>
              <a:rPr lang="fr-FR" altLang="fr-FR" sz="2400" b="1" dirty="0" smtClean="0">
                <a:ea typeface="Calibri" panose="020F0502020204030204" pitchFamily="34" charset="0"/>
                <a:cs typeface="Arial" panose="020B0604020202020204" pitchFamily="34" charset="0"/>
              </a:rPr>
              <a:t>Actualités</a:t>
            </a:r>
            <a:endParaRPr lang="fr-FR" altLang="fr-FR" sz="2400" dirty="0"/>
          </a:p>
        </p:txBody>
      </p:sp>
      <p:sp>
        <p:nvSpPr>
          <p:cNvPr id="21" name="Flèche gauche 20"/>
          <p:cNvSpPr/>
          <p:nvPr/>
        </p:nvSpPr>
        <p:spPr>
          <a:xfrm rot="18619464">
            <a:off x="6213858" y="1026630"/>
            <a:ext cx="581025" cy="580198"/>
          </a:xfrm>
          <a:prstGeom prst="leftArrow">
            <a:avLst/>
          </a:prstGeom>
          <a:solidFill>
            <a:srgbClr val="E8E43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2" name="Flèche gauche 21"/>
          <p:cNvSpPr/>
          <p:nvPr/>
        </p:nvSpPr>
        <p:spPr>
          <a:xfrm rot="1856334">
            <a:off x="5203466" y="2992035"/>
            <a:ext cx="581025" cy="333375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46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cap="all" dirty="0"/>
              <a:t>OBTENTION DE L’ATTESTATION DE RÉUSSITE </a:t>
            </a:r>
            <a:endParaRPr lang="fr-FR" dirty="0"/>
          </a:p>
          <a:p>
            <a:endParaRPr lang="fr-FR" dirty="0"/>
          </a:p>
        </p:txBody>
      </p:sp>
      <p:pic>
        <p:nvPicPr>
          <p:cNvPr id="8194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57"/>
          <a:stretch>
            <a:fillRect/>
          </a:stretch>
        </p:blipFill>
        <p:spPr bwMode="auto">
          <a:xfrm>
            <a:off x="5735166" y="1112575"/>
            <a:ext cx="6350979" cy="436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542" y="1511707"/>
            <a:ext cx="68407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Critères de validation du parcours de formation</a:t>
            </a:r>
            <a:r>
              <a:rPr lang="fr-FR" dirty="0">
                <a:solidFill>
                  <a:srgbClr val="002060"/>
                </a:solidFill>
              </a:rPr>
              <a:t> : </a:t>
            </a:r>
            <a:endParaRPr lang="fr-FR" dirty="0" smtClean="0">
              <a:solidFill>
                <a:srgbClr val="002060"/>
              </a:solidFill>
            </a:endParaRPr>
          </a:p>
          <a:p>
            <a:endParaRPr lang="fr-FR" dirty="0"/>
          </a:p>
          <a:p>
            <a:pPr marL="342900" indent="-342900">
              <a:buFontTx/>
              <a:buChar char="-"/>
            </a:pPr>
            <a:r>
              <a:rPr lang="fr-FR" dirty="0" smtClean="0">
                <a:solidFill>
                  <a:srgbClr val="002060"/>
                </a:solidFill>
              </a:rPr>
              <a:t>Taux de réussite exigé 80% (Moyenne des </a:t>
            </a:r>
          </a:p>
          <a:p>
            <a:r>
              <a:rPr lang="fr-FR" dirty="0" smtClean="0">
                <a:solidFill>
                  <a:srgbClr val="002060"/>
                </a:solidFill>
              </a:rPr>
              <a:t>     3 évaluations);</a:t>
            </a:r>
          </a:p>
          <a:p>
            <a:pPr marL="342900" indent="-342900">
              <a:buFontTx/>
              <a:buChar char="-"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dirty="0" smtClean="0">
                <a:solidFill>
                  <a:srgbClr val="002060"/>
                </a:solidFill>
              </a:rPr>
              <a:t>Effectuer </a:t>
            </a:r>
            <a:r>
              <a:rPr lang="fr-FR" dirty="0">
                <a:solidFill>
                  <a:srgbClr val="002060"/>
                </a:solidFill>
              </a:rPr>
              <a:t>l</a:t>
            </a:r>
            <a:r>
              <a:rPr lang="fr-FR" dirty="0" smtClean="0">
                <a:solidFill>
                  <a:srgbClr val="002060"/>
                </a:solidFill>
              </a:rPr>
              <a:t>e </a:t>
            </a:r>
            <a:r>
              <a:rPr lang="fr-FR" dirty="0" smtClean="0">
                <a:solidFill>
                  <a:srgbClr val="002060"/>
                </a:solidFill>
              </a:rPr>
              <a:t>parcours de formation doit être effectué dans sa totalité : 100% du parcours suivi;</a:t>
            </a:r>
          </a:p>
          <a:p>
            <a:pPr marL="342900" indent="-342900">
              <a:buFontTx/>
              <a:buChar char="-"/>
            </a:pPr>
            <a:endParaRPr lang="fr-FR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dirty="0" smtClean="0">
                <a:solidFill>
                  <a:srgbClr val="002060"/>
                </a:solidFill>
              </a:rPr>
              <a:t>Temps </a:t>
            </a:r>
            <a:r>
              <a:rPr lang="fr-FR" dirty="0" smtClean="0">
                <a:solidFill>
                  <a:srgbClr val="002060"/>
                </a:solidFill>
              </a:rPr>
              <a:t>recommandé </a:t>
            </a:r>
            <a:r>
              <a:rPr lang="fr-FR" dirty="0" smtClean="0">
                <a:solidFill>
                  <a:srgbClr val="002060"/>
                </a:solidFill>
              </a:rPr>
              <a:t>de formation : 20 heures.</a:t>
            </a:r>
          </a:p>
          <a:p>
            <a:r>
              <a:rPr lang="fr-FR" dirty="0" smtClean="0"/>
              <a:t>	</a:t>
            </a:r>
          </a:p>
          <a:p>
            <a:pPr marL="342900" indent="-342900">
              <a:buFontTx/>
              <a:buChar char="-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6600" dirty="0">
                <a:solidFill>
                  <a:srgbClr val="ED5254"/>
                </a:solidFill>
              </a:rPr>
              <a:t>EN CHIFFRES</a:t>
            </a:r>
            <a:endParaRPr lang="fr-FR" sz="6600" dirty="0">
              <a:solidFill>
                <a:srgbClr val="ED5254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478582" y="1341562"/>
            <a:ext cx="11305158" cy="5112568"/>
          </a:xfrm>
        </p:spPr>
        <p:txBody>
          <a:bodyPr/>
          <a:lstStyle/>
          <a:p>
            <a:r>
              <a:rPr lang="fr-FR" dirty="0" smtClean="0"/>
              <a:t>Plus de </a:t>
            </a:r>
            <a:r>
              <a:rPr lang="fr-FR" dirty="0"/>
              <a:t>7000 </a:t>
            </a:r>
            <a:r>
              <a:rPr lang="fr-FR" dirty="0" smtClean="0"/>
              <a:t>étudiants ont </a:t>
            </a:r>
            <a:r>
              <a:rPr lang="fr-FR" dirty="0"/>
              <a:t>suivi les programmes proposés par Atout France sur la </a:t>
            </a:r>
            <a:r>
              <a:rPr lang="fr-FR" dirty="0" smtClean="0"/>
              <a:t>destination </a:t>
            </a:r>
            <a:r>
              <a:rPr lang="fr-FR" dirty="0"/>
              <a:t>France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2018-2019 : LE 15/03/2019</a:t>
            </a:r>
          </a:p>
          <a:p>
            <a:pPr marL="450850" indent="0">
              <a:buNone/>
            </a:pP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67" y="3069754"/>
            <a:ext cx="5190010" cy="2160240"/>
          </a:xfrm>
          <a:prstGeom prst="rect">
            <a:avLst/>
          </a:prstGeom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21607"/>
              </p:ext>
            </p:extLst>
          </p:nvPr>
        </p:nvGraphicFramePr>
        <p:xfrm>
          <a:off x="6383238" y="1845618"/>
          <a:ext cx="4217755" cy="4707191"/>
        </p:xfrm>
        <a:graphic>
          <a:graphicData uri="http://schemas.openxmlformats.org/drawingml/2006/table">
            <a:tbl>
              <a:tblPr/>
              <a:tblGrid>
                <a:gridCol w="4217755">
                  <a:extLst>
                    <a:ext uri="{9D8B030D-6E8A-4147-A177-3AD203B41FA5}">
                      <a16:colId xmlns:a16="http://schemas.microsoft.com/office/drawing/2014/main" val="3285714700"/>
                    </a:ext>
                  </a:extLst>
                </a:gridCol>
              </a:tblGrid>
              <a:tr h="67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Quelques établissements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140950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PAUL AUGIER-NICE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7018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RENÉ AUFFRAY 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889506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ERNEST RENAN - SAINT-BRIEUC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081542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SAINT VINCENT DE PAUL - NIMES 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778131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DES METIERS DE L'HOTELLERIE ET DU TOURISME - BLOIS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222857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ES - VICHY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511433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AFTRAL EPT - VILLETTE D'ANTHON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644748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ENACOM -  NANTES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052863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CLOS MAIRE - BEAUNE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73870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DE BELLEVUE - FORT-DE-France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562048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OZANAM -  MACON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82882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D'AVESNIERES - LAVAL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33556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DE GASCOGNE-TALENCE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567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IEFT - LYON 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28308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INTERNATIONAL-FERNEY-VOLTAIRE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973915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LYCEE CHAPTAL-MENDE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6855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AFTRAL EPT - PARIS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20176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COUPERIN - FONTAINEBLEAU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009779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CARCOUET-NANTES</a:t>
                      </a: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415693"/>
                  </a:ext>
                </a:extLst>
              </a:tr>
              <a:tr h="2131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LYCÉE DE </a:t>
                      </a:r>
                      <a:r>
                        <a:rPr lang="fr-F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L'UNION</a:t>
                      </a:r>
                      <a:r>
                        <a:rPr lang="fr-FR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…</a:t>
                      </a:r>
                      <a:endParaRPr lang="fr-FR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6" marR="8526" marT="8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38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4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653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sk char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551</Words>
  <Application>Microsoft Office PowerPoint</Application>
  <PresentationFormat>Personnalisé</PresentationFormat>
  <Paragraphs>246</Paragraphs>
  <Slides>17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Century Gothic</vt:lpstr>
      <vt:lpstr>Chalet-LondonNineteenEighty</vt:lpstr>
      <vt:lpstr>Symbol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Captures d’écran du module leçons</vt:lpstr>
      <vt:lpstr>POUR S’INSCRIRE EN TOUTE SIMPLICITÉ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marie.gazaix</dc:creator>
  <cp:lastModifiedBy>Granier, Valerie</cp:lastModifiedBy>
  <cp:revision>226</cp:revision>
  <cp:lastPrinted>2019-03-14T11:09:46Z</cp:lastPrinted>
  <dcterms:created xsi:type="dcterms:W3CDTF">2017-06-12T08:34:56Z</dcterms:created>
  <dcterms:modified xsi:type="dcterms:W3CDTF">2019-03-14T15:43:45Z</dcterms:modified>
</cp:coreProperties>
</file>