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9" r:id="rId3"/>
    <p:sldId id="270" r:id="rId4"/>
    <p:sldId id="282" r:id="rId5"/>
    <p:sldId id="265" r:id="rId6"/>
    <p:sldId id="294" r:id="rId7"/>
    <p:sldId id="271" r:id="rId8"/>
    <p:sldId id="295" r:id="rId9"/>
    <p:sldId id="273" r:id="rId10"/>
    <p:sldId id="285" r:id="rId11"/>
    <p:sldId id="292" r:id="rId12"/>
    <p:sldId id="286" r:id="rId13"/>
    <p:sldId id="289" r:id="rId14"/>
    <p:sldId id="288" r:id="rId15"/>
    <p:sldId id="277" r:id="rId16"/>
    <p:sldId id="280" r:id="rId17"/>
    <p:sldId id="268" r:id="rId18"/>
  </p:sldIdLst>
  <p:sldSz cx="12190413" cy="6859588"/>
  <p:notesSz cx="6742113" cy="9872663"/>
  <p:defaultTextStyle>
    <a:defPPr>
      <a:defRPr lang="fr-FR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254"/>
    <a:srgbClr val="0C2B8E"/>
    <a:srgbClr val="003399"/>
    <a:srgbClr val="9FB4F7"/>
    <a:srgbClr val="6083F2"/>
    <a:srgbClr val="134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318" autoAdjust="0"/>
    <p:restoredTop sz="94630" autoAdjust="0"/>
  </p:normalViewPr>
  <p:slideViewPr>
    <p:cSldViewPr>
      <p:cViewPr varScale="1">
        <p:scale>
          <a:sx n="71" d="100"/>
          <a:sy n="71" d="100"/>
        </p:scale>
        <p:origin x="780" y="7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690"/>
    </p:cViewPr>
  </p:sorterViewPr>
  <p:notesViewPr>
    <p:cSldViewPr>
      <p:cViewPr varScale="1">
        <p:scale>
          <a:sx n="93" d="100"/>
          <a:sy n="93" d="100"/>
        </p:scale>
        <p:origin x="-3792" y="-108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lasseur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ED5254"/>
              </a:solidFill>
              <a:ln>
                <a:solidFill>
                  <a:sysClr val="window" lastClr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549-4423-90B9-3245346BB195}"/>
              </c:ext>
            </c:extLst>
          </c:dPt>
          <c:dPt>
            <c:idx val="1"/>
            <c:bubble3D val="0"/>
            <c:spPr>
              <a:solidFill>
                <a:srgbClr val="0C2B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549-4423-90B9-3245346BB19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49-4423-90B9-3245346BB19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49-4423-90B9-3245346BB1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Feuil1!$A$1:$A$2</c:f>
              <c:numCache>
                <c:formatCode>0%</c:formatCode>
                <c:ptCount val="2"/>
                <c:pt idx="0">
                  <c:v>0.63000000000000733</c:v>
                </c:pt>
                <c:pt idx="1">
                  <c:v>0.37000000000000038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49-4423-90B9-3245346BB19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8E1D1-8DA7-4094-BEB7-9B79830B3FAA}" type="datetimeFigureOut">
              <a:rPr lang="fr-FR" smtClean="0"/>
              <a:pPr/>
              <a:t>14/03/2019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7BA00-39B8-4EC3-8338-F9D597F99BC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D9EF0-972E-4A98-99DF-8FD6FCB787C1}" type="datetimeFigureOut">
              <a:rPr lang="fr-FR" smtClean="0"/>
              <a:pPr/>
              <a:t>14/03/2019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801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9FD8C-4805-4B20-A5CB-CB489CF31AC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64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167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sz="quarter" idx="16" hasCustomPrompt="1"/>
          </p:nvPr>
        </p:nvSpPr>
        <p:spPr>
          <a:xfrm>
            <a:off x="0" y="117426"/>
            <a:ext cx="12190413" cy="41764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pPr lvl="0"/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4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4149874"/>
            <a:ext cx="12190413" cy="1080120"/>
          </a:xfrm>
        </p:spPr>
        <p:txBody>
          <a:bodyPr anchor="ctr"/>
          <a:lstStyle>
            <a:lvl1pPr indent="0" algn="ctr">
              <a:buNone/>
              <a:defRPr sz="5400" b="1" baseline="0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2 corps 50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0D40A0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17426"/>
            <a:ext cx="12190413" cy="1800027"/>
          </a:xfrm>
        </p:spPr>
        <p:txBody>
          <a:bodyPr anchor="ctr"/>
          <a:lstStyle>
            <a:lvl1pPr algn="ctr">
              <a:buNone/>
              <a:defRPr sz="6600" b="1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</a:t>
            </a:r>
          </a:p>
          <a:p>
            <a:pPr lvl="1"/>
            <a:r>
              <a:rPr lang="fr-FR" dirty="0" smtClean="0"/>
              <a:t>(Century </a:t>
            </a:r>
            <a:r>
              <a:rPr lang="fr-FR" dirty="0" err="1" smtClean="0"/>
              <a:t>gothic</a:t>
            </a:r>
            <a:r>
              <a:rPr lang="fr-FR" dirty="0" smtClean="0"/>
              <a:t>-corps 66-rouge-gras-centré)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4" hasCustomPrompt="1"/>
          </p:nvPr>
        </p:nvSpPr>
        <p:spPr>
          <a:xfrm>
            <a:off x="3718941" y="5374010"/>
            <a:ext cx="5112569" cy="108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500" b="0" baseline="0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Sous-titre  corps 35</a:t>
            </a:r>
          </a:p>
          <a:p>
            <a:pPr lvl="0"/>
            <a:endParaRPr lang="fr-FR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341562"/>
            <a:ext cx="12190413" cy="1800027"/>
          </a:xfrm>
        </p:spPr>
        <p:txBody>
          <a:bodyPr anchor="ctr"/>
          <a:lstStyle>
            <a:lvl1pPr algn="ctr">
              <a:buNone/>
              <a:defRPr sz="6600" b="1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</a:t>
            </a:r>
          </a:p>
          <a:p>
            <a:pPr lvl="1"/>
            <a:r>
              <a:rPr lang="fr-FR" dirty="0" smtClean="0"/>
              <a:t>(Century </a:t>
            </a:r>
            <a:r>
              <a:rPr lang="fr-FR" dirty="0" err="1" smtClean="0"/>
              <a:t>gothic</a:t>
            </a:r>
            <a:r>
              <a:rPr lang="fr-FR" dirty="0" smtClean="0"/>
              <a:t>-corps 66-rouge-gras-centré)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0D40A0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73236" y="6096404"/>
            <a:ext cx="172578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texte 8"/>
          <p:cNvSpPr>
            <a:spLocks noGrp="1"/>
          </p:cNvSpPr>
          <p:nvPr>
            <p:ph type="body" sz="quarter" idx="17" hasCustomPrompt="1"/>
          </p:nvPr>
        </p:nvSpPr>
        <p:spPr>
          <a:xfrm>
            <a:off x="2638500" y="3430588"/>
            <a:ext cx="6913413" cy="2447925"/>
          </a:xfrm>
        </p:spPr>
        <p:txBody>
          <a:bodyPr>
            <a:normAutofit/>
          </a:bodyPr>
          <a:lstStyle>
            <a:lvl1pPr marL="0" indent="0" algn="ctr">
              <a:buNone/>
              <a:tabLst/>
              <a:defRPr sz="35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Chapeau </a:t>
            </a:r>
            <a:r>
              <a:rPr lang="fr-FR" dirty="0" err="1" smtClean="0"/>
              <a:t>century</a:t>
            </a:r>
            <a:r>
              <a:rPr lang="fr-FR" dirty="0" smtClean="0"/>
              <a:t> corps 35 </a:t>
            </a:r>
            <a:r>
              <a:rPr lang="fr-FR" dirty="0" err="1" smtClean="0"/>
              <a:t>bdc</a:t>
            </a:r>
            <a:r>
              <a:rPr lang="fr-FR" dirty="0" smtClean="0"/>
              <a:t> non gras aligné à gauche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C2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78582" y="1917626"/>
            <a:ext cx="0" cy="4392488"/>
          </a:xfrm>
          <a:prstGeom prst="line">
            <a:avLst/>
          </a:prstGeom>
          <a:ln w="168275">
            <a:solidFill>
              <a:srgbClr val="ED5154"/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910630" y="1916882"/>
            <a:ext cx="10945216" cy="3313112"/>
          </a:xfrm>
        </p:spPr>
        <p:txBody>
          <a:bodyPr>
            <a:normAutofit/>
          </a:bodyPr>
          <a:lstStyle>
            <a:lvl1pPr marL="408188" marR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01/ titre chapitre 1-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02/ titre chapitre 2-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03/ titre chapitre 3-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04/ titre chapitre 4-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lvl="0"/>
            <a:endParaRPr lang="fr-FR" dirty="0" smtClean="0"/>
          </a:p>
        </p:txBody>
      </p:sp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0412" cy="1413570"/>
          </a:xfrm>
        </p:spPr>
        <p:txBody>
          <a:bodyPr>
            <a:normAutofit/>
          </a:bodyPr>
          <a:lstStyle>
            <a:lvl1pPr>
              <a:defRPr sz="4400" b="0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SOMMAIRE corps 44 non gras cap centré</a:t>
            </a:r>
            <a:br>
              <a:rPr lang="fr-FR" dirty="0" smtClean="0"/>
            </a:b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netré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6590"/>
            <a:ext cx="12190413" cy="6886178"/>
          </a:xfrm>
          <a:prstGeom prst="rect">
            <a:avLst/>
          </a:prstGeom>
          <a:solidFill>
            <a:srgbClr val="0C2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2598" y="1845618"/>
            <a:ext cx="10971372" cy="2520280"/>
          </a:xfrm>
        </p:spPr>
        <p:txBody>
          <a:bodyPr>
            <a:normAutofit/>
          </a:bodyPr>
          <a:lstStyle>
            <a:lvl1pPr>
              <a:defRPr sz="5400" b="1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 ENTRÉE CHAPITRE</a:t>
            </a:r>
            <a:br>
              <a:rPr lang="fr-FR" dirty="0" smtClean="0"/>
            </a:b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(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century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gothic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- corps 54- blanc- gras-cap-centré)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45418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4" hasCustomPrompt="1"/>
          </p:nvPr>
        </p:nvSpPr>
        <p:spPr>
          <a:xfrm>
            <a:off x="477838" y="5949950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 Cliquez pour modifier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5" hasCustomPrompt="1"/>
          </p:nvPr>
        </p:nvSpPr>
        <p:spPr>
          <a:xfrm>
            <a:off x="262558" y="117426"/>
            <a:ext cx="1944687" cy="1440929"/>
          </a:xfrm>
        </p:spPr>
        <p:txBody>
          <a:bodyPr>
            <a:normAutofit/>
          </a:bodyPr>
          <a:lstStyle>
            <a:lvl1pPr>
              <a:buNone/>
              <a:defRPr sz="9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2381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22598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46734" y="549474"/>
            <a:ext cx="9865096" cy="936625"/>
          </a:xfrm>
        </p:spPr>
        <p:txBody>
          <a:bodyPr/>
          <a:lstStyle>
            <a:lvl1pPr>
              <a:buNone/>
              <a:defRPr sz="2500" b="1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Titre1 corps 25 gras</a:t>
            </a:r>
          </a:p>
          <a:p>
            <a:pPr lvl="1"/>
            <a:r>
              <a:rPr lang="fr-FR" dirty="0" smtClean="0"/>
              <a:t>Sous-titre1corps 18 non gras</a:t>
            </a:r>
          </a:p>
        </p:txBody>
      </p:sp>
      <p:sp>
        <p:nvSpPr>
          <p:cNvPr id="29" name="Espace réservé pour une image  28"/>
          <p:cNvSpPr>
            <a:spLocks noGrp="1"/>
          </p:cNvSpPr>
          <p:nvPr>
            <p:ph type="pic" sz="quarter" idx="15" hasCustomPrompt="1"/>
          </p:nvPr>
        </p:nvSpPr>
        <p:spPr>
          <a:xfrm>
            <a:off x="622599" y="3141663"/>
            <a:ext cx="10945216" cy="2952427"/>
          </a:xfrm>
          <a:effectLst>
            <a:outerShdw blurRad="292100" dist="50800" dir="5400000" algn="ctr" rotWithShape="0">
              <a:srgbClr val="000000">
                <a:alpha val="65000"/>
              </a:srgbClr>
            </a:outerShdw>
          </a:effectLst>
        </p:spPr>
        <p:txBody>
          <a:bodyPr anchor="ctr"/>
          <a:lstStyle>
            <a:lvl1pPr algn="l">
              <a:buNone/>
              <a:defRPr/>
            </a:lvl1pPr>
          </a:lstStyle>
          <a:p>
            <a:r>
              <a:rPr lang="fr-FR" dirty="0" smtClean="0"/>
              <a:t>Image avec ombre</a:t>
            </a:r>
            <a:endParaRPr lang="fr-FR" dirty="0"/>
          </a:p>
        </p:txBody>
      </p:sp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238478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Source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21" hasCustomPrompt="1"/>
          </p:nvPr>
        </p:nvSpPr>
        <p:spPr>
          <a:xfrm>
            <a:off x="6095206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suel fond gris sans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2381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22598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46734" y="549474"/>
            <a:ext cx="9865096" cy="936625"/>
          </a:xfrm>
        </p:spPr>
        <p:txBody>
          <a:bodyPr/>
          <a:lstStyle>
            <a:lvl1pPr>
              <a:buNone/>
              <a:defRPr sz="2500" b="1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Titre1 corps 25 gras</a:t>
            </a:r>
          </a:p>
          <a:p>
            <a:pPr lvl="1"/>
            <a:r>
              <a:rPr lang="fr-FR" dirty="0" smtClean="0"/>
              <a:t>Sous-titre1corps 18 non gras</a:t>
            </a:r>
          </a:p>
        </p:txBody>
      </p:sp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238478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Source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21" hasCustomPrompt="1"/>
          </p:nvPr>
        </p:nvSpPr>
        <p:spPr>
          <a:xfrm>
            <a:off x="6095206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sp>
        <p:nvSpPr>
          <p:cNvPr id="12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694606" y="3429794"/>
            <a:ext cx="5329238" cy="129639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18 aligné à gauche ou </a:t>
            </a:r>
            <a:br>
              <a:rPr lang="fr-FR" dirty="0" smtClean="0"/>
            </a:br>
            <a:r>
              <a:rPr lang="fr-FR" dirty="0" smtClean="0"/>
              <a:t>à droite suivant la disposition du ou des visuels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fond gr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3821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3934966" y="5590034"/>
            <a:ext cx="2952328" cy="648072"/>
          </a:xfrm>
        </p:spPr>
        <p:txBody>
          <a:bodyPr anchor="b">
            <a:noAutofit/>
          </a:bodyPr>
          <a:lstStyle>
            <a:lvl1pPr algn="r">
              <a:buNone/>
              <a:defRPr sz="1050" i="1">
                <a:solidFill>
                  <a:srgbClr val="0C2B8E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Légende </a:t>
            </a:r>
            <a:r>
              <a:rPr lang="fr-FR" dirty="0" err="1" smtClean="0"/>
              <a:t>century</a:t>
            </a:r>
            <a:r>
              <a:rPr lang="fr-FR" dirty="0" smtClean="0"/>
              <a:t> gold italique bleu corps 10,5 aligné à gauche ou droite,</a:t>
            </a:r>
            <a:br>
              <a:rPr lang="fr-FR" dirty="0" smtClean="0"/>
            </a:br>
            <a:r>
              <a:rPr lang="fr-FR" dirty="0" smtClean="0"/>
              <a:t>en bas</a:t>
            </a: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 hasCustomPrompt="1"/>
          </p:nvPr>
        </p:nvSpPr>
        <p:spPr>
          <a:xfrm>
            <a:off x="910630" y="1773610"/>
            <a:ext cx="5976664" cy="3312368"/>
          </a:xfrm>
        </p:spPr>
        <p:txBody>
          <a:bodyPr anchor="ctr">
            <a:normAutofit/>
          </a:bodyPr>
          <a:lstStyle>
            <a:lvl1pPr marL="0" algn="ctr">
              <a:spcBef>
                <a:spcPts val="0"/>
              </a:spcBef>
              <a:buNone/>
              <a:defRPr sz="4000" b="1" baseline="0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 </a:t>
            </a:r>
            <a:r>
              <a:rPr lang="fr-FR" dirty="0" err="1" smtClean="0"/>
              <a:t>century</a:t>
            </a:r>
            <a:r>
              <a:rPr lang="fr-FR" dirty="0" smtClean="0"/>
              <a:t> gold centré gras corps 40, milieu</a:t>
            </a:r>
          </a:p>
        </p:txBody>
      </p:sp>
      <p:sp>
        <p:nvSpPr>
          <p:cNvPr id="14" name="Espace réservé pour une image  28"/>
          <p:cNvSpPr>
            <a:spLocks noGrp="1"/>
          </p:cNvSpPr>
          <p:nvPr>
            <p:ph type="pic" sz="quarter" idx="15" hasCustomPrompt="1"/>
          </p:nvPr>
        </p:nvSpPr>
        <p:spPr>
          <a:xfrm>
            <a:off x="6959301" y="837507"/>
            <a:ext cx="4608513" cy="5400600"/>
          </a:xfrm>
          <a:effectLst>
            <a:outerShdw blurRad="292100" dist="50800" dir="5400000" algn="ctr" rotWithShape="0">
              <a:srgbClr val="000000">
                <a:alpha val="65000"/>
              </a:srgbClr>
            </a:outerShdw>
          </a:effectLst>
        </p:spPr>
        <p:txBody>
          <a:bodyPr anchor="ctr"/>
          <a:lstStyle>
            <a:lvl1pPr algn="l">
              <a:buNone/>
              <a:defRPr/>
            </a:lvl1pPr>
          </a:lstStyle>
          <a:p>
            <a:r>
              <a:rPr lang="fr-FR" dirty="0" smtClean="0"/>
              <a:t>Image avec ombre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dure roug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sz="quarter" idx="16" hasCustomPrompt="1"/>
          </p:nvPr>
        </p:nvSpPr>
        <p:spPr>
          <a:xfrm>
            <a:off x="478582" y="1485578"/>
            <a:ext cx="5256584" cy="44644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pPr lvl="0"/>
            <a:r>
              <a:rPr lang="fr-FR" dirty="0" smtClean="0"/>
              <a:t>visuel</a:t>
            </a:r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89607"/>
            <a:ext cx="12190413" cy="1295971"/>
          </a:xfrm>
        </p:spPr>
        <p:txBody>
          <a:bodyPr anchor="ctr"/>
          <a:lstStyle>
            <a:lvl1pPr algn="ctr">
              <a:buNone/>
              <a:defRPr sz="3500" b="1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 </a:t>
            </a:r>
            <a:r>
              <a:rPr lang="fr-FR" dirty="0" err="1" smtClean="0"/>
              <a:t>century</a:t>
            </a:r>
            <a:r>
              <a:rPr lang="fr-FR" dirty="0" smtClean="0"/>
              <a:t> </a:t>
            </a:r>
            <a:r>
              <a:rPr lang="fr-FR" dirty="0" err="1" smtClean="0"/>
              <a:t>gothic</a:t>
            </a:r>
            <a:r>
              <a:rPr lang="fr-FR" dirty="0" smtClean="0"/>
              <a:t> 35 cap gras centré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21" hasCustomPrompt="1"/>
          </p:nvPr>
        </p:nvSpPr>
        <p:spPr>
          <a:xfrm>
            <a:off x="6455246" y="3069754"/>
            <a:ext cx="5328592" cy="864096"/>
          </a:xfrm>
        </p:spPr>
        <p:txBody>
          <a:bodyPr>
            <a:normAutofit/>
          </a:bodyPr>
          <a:lstStyle>
            <a:lvl1pPr marL="0" marR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aseline="0">
                <a:solidFill>
                  <a:srgbClr val="0C2B8E"/>
                </a:solidFill>
              </a:defRPr>
            </a:lvl1pPr>
            <a:lvl5pPr marL="0" marR="0" indent="-272125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rgbClr val="0C2B8E"/>
                </a:solidFill>
              </a:defRPr>
            </a:lvl5pPr>
          </a:lstStyle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Possibilité Txt flèche corps 21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6454775" y="1557338"/>
            <a:ext cx="5329238" cy="1296392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</a:t>
            </a:r>
            <a:br>
              <a:rPr lang="fr-FR" dirty="0" smtClean="0"/>
            </a:br>
            <a:r>
              <a:rPr lang="fr-FR" dirty="0" smtClean="0"/>
              <a:t>à droite suivant la disposition du ou des visuels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24" hasCustomPrompt="1"/>
          </p:nvPr>
        </p:nvSpPr>
        <p:spPr>
          <a:xfrm>
            <a:off x="6455247" y="4869955"/>
            <a:ext cx="5328592" cy="576064"/>
          </a:xfrm>
        </p:spPr>
        <p:txBody>
          <a:bodyPr>
            <a:normAutofit/>
          </a:bodyPr>
          <a:lstStyle>
            <a:lvl1pPr>
              <a:buNone/>
              <a:defRPr sz="2000" b="1" baseline="0">
                <a:solidFill>
                  <a:srgbClr val="ED5254"/>
                </a:solidFill>
              </a:defRPr>
            </a:lvl1pPr>
          </a:lstStyle>
          <a:p>
            <a:pPr lvl="0"/>
            <a:r>
              <a:rPr lang="fr-FR" dirty="0" smtClean="0"/>
              <a:t>Txt rouge pour mise en avant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094090"/>
            <a:ext cx="5256584" cy="648072"/>
          </a:xfrm>
        </p:spPr>
        <p:txBody>
          <a:bodyPr anchor="t">
            <a:noAutofit/>
          </a:bodyPr>
          <a:lstStyle>
            <a:lvl1pPr marL="88900" indent="-88900" algn="l">
              <a:buClr>
                <a:srgbClr val="0C2B8E"/>
              </a:buClr>
              <a:buFont typeface="Century Gothic" pitchFamily="34" charset="0"/>
              <a:buChar char="©"/>
              <a:defRPr sz="1050" i="0">
                <a:solidFill>
                  <a:srgbClr val="0C2B8E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 Crédit photo </a:t>
            </a:r>
            <a:r>
              <a:rPr lang="fr-FR" dirty="0" err="1" smtClean="0"/>
              <a:t>century</a:t>
            </a:r>
            <a:r>
              <a:rPr lang="fr-FR" dirty="0" smtClean="0"/>
              <a:t> gold bleu corps 10,5 aligné à gauche ou droite,</a:t>
            </a:r>
            <a:br>
              <a:rPr lang="fr-FR" dirty="0" smtClean="0"/>
            </a:br>
            <a:r>
              <a:rPr lang="fr-FR" dirty="0" smtClean="0"/>
              <a:t>en bas ou en haut</a:t>
            </a:r>
          </a:p>
        </p:txBody>
      </p:sp>
      <p:sp>
        <p:nvSpPr>
          <p:cNvPr id="16" name="Espace réservé du texte 17"/>
          <p:cNvSpPr>
            <a:spLocks noGrp="1"/>
          </p:cNvSpPr>
          <p:nvPr>
            <p:ph type="body" sz="quarter" idx="28" hasCustomPrompt="1"/>
          </p:nvPr>
        </p:nvSpPr>
        <p:spPr>
          <a:xfrm>
            <a:off x="6455246" y="4149874"/>
            <a:ext cx="5328592" cy="576064"/>
          </a:xfrm>
        </p:spPr>
        <p:txBody>
          <a:bodyPr>
            <a:normAutofit/>
          </a:bodyPr>
          <a:lstStyle>
            <a:lvl1pPr marL="622300" indent="-171450">
              <a:defRPr sz="200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Texte puce bleu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bordure rouge fond blan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89607"/>
            <a:ext cx="12190413" cy="1295971"/>
          </a:xfrm>
        </p:spPr>
        <p:txBody>
          <a:bodyPr anchor="ctr"/>
          <a:lstStyle>
            <a:lvl1pPr algn="ctr">
              <a:buNone/>
              <a:defRPr sz="3500" b="1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 </a:t>
            </a:r>
            <a:r>
              <a:rPr lang="fr-FR" dirty="0" err="1" smtClean="0"/>
              <a:t>century</a:t>
            </a:r>
            <a:r>
              <a:rPr lang="fr-FR" dirty="0" smtClean="0"/>
              <a:t> </a:t>
            </a:r>
            <a:r>
              <a:rPr lang="fr-FR" dirty="0" err="1" smtClean="0"/>
              <a:t>gothic</a:t>
            </a:r>
            <a:r>
              <a:rPr lang="fr-FR" dirty="0" smtClean="0"/>
              <a:t> 35 cap gras centré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550590" y="1485579"/>
            <a:ext cx="11017250" cy="1080120"/>
          </a:xfrm>
        </p:spPr>
        <p:txBody>
          <a:bodyPr/>
          <a:lstStyle>
            <a:lvl1pPr>
              <a:buClr>
                <a:srgbClr val="ED5254"/>
              </a:buClr>
              <a:buSzPct val="100000"/>
              <a:buFont typeface="Symbol" pitchFamily="18" charset="2"/>
              <a:buChar char=""/>
              <a:defRPr sz="2000" b="1">
                <a:solidFill>
                  <a:srgbClr val="ED5254"/>
                </a:solidFill>
              </a:defRPr>
            </a:lvl1pPr>
            <a:lvl2pPr marL="622300" indent="-268288">
              <a:buFont typeface="Arial" pitchFamily="34" charset="0"/>
              <a:buNone/>
              <a:defRPr sz="2000" b="1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Texte rouge flèche corps 20</a:t>
            </a:r>
          </a:p>
          <a:p>
            <a:pPr lvl="0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28" hasCustomPrompt="1"/>
          </p:nvPr>
        </p:nvSpPr>
        <p:spPr>
          <a:xfrm>
            <a:off x="550590" y="2709714"/>
            <a:ext cx="11233150" cy="3744416"/>
          </a:xfrm>
        </p:spPr>
        <p:txBody>
          <a:bodyPr>
            <a:normAutofit/>
          </a:bodyPr>
          <a:lstStyle>
            <a:lvl1pPr marL="622300" indent="-171450">
              <a:defRPr sz="200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Texte puce bleu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 disposition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4726" y="414321"/>
            <a:ext cx="10971372" cy="1143265"/>
          </a:xfrm>
        </p:spPr>
        <p:txBody>
          <a:bodyPr>
            <a:normAutofit/>
          </a:bodyPr>
          <a:lstStyle>
            <a:lvl1pPr algn="l">
              <a:defRPr sz="2500" b="1" baseline="0">
                <a:solidFill>
                  <a:srgbClr val="0C2B8E"/>
                </a:solidFill>
              </a:defRPr>
            </a:lvl1pPr>
          </a:lstStyle>
          <a:p>
            <a:r>
              <a:rPr lang="fr-FR" dirty="0" smtClean="0"/>
              <a:t>Titre corps 25 corps gras </a:t>
            </a:r>
            <a:br>
              <a:rPr lang="fr-FR" dirty="0" smtClean="0"/>
            </a:br>
            <a:endParaRPr lang="fr-FR" dirty="0"/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cxnSp>
        <p:nvCxnSpPr>
          <p:cNvPr id="6" name="Connecteur droit 5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838200" y="1773238"/>
            <a:ext cx="3384550" cy="33131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1"/>
          </p:nvPr>
        </p:nvSpPr>
        <p:spPr>
          <a:xfrm>
            <a:off x="4511675" y="1701800"/>
            <a:ext cx="4464050" cy="338417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9191550" y="1701800"/>
            <a:ext cx="2303538" cy="338417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838622" y="5446440"/>
            <a:ext cx="10729192" cy="1151706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à droite suivant la disposition du ou des visuels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 disposition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4726" y="414321"/>
            <a:ext cx="10971372" cy="1143265"/>
          </a:xfrm>
        </p:spPr>
        <p:txBody>
          <a:bodyPr>
            <a:normAutofit/>
          </a:bodyPr>
          <a:lstStyle>
            <a:lvl1pPr algn="l">
              <a:defRPr sz="2500" b="1" baseline="0">
                <a:solidFill>
                  <a:srgbClr val="0C2B8E"/>
                </a:solidFill>
              </a:defRPr>
            </a:lvl1pPr>
          </a:lstStyle>
          <a:p>
            <a:r>
              <a:rPr lang="fr-FR" dirty="0" smtClean="0"/>
              <a:t>Titre corps 25 corps gras </a:t>
            </a:r>
            <a:br>
              <a:rPr lang="fr-FR" dirty="0" smtClean="0"/>
            </a:br>
            <a:endParaRPr lang="fr-FR" dirty="0"/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cxnSp>
        <p:nvCxnSpPr>
          <p:cNvPr id="6" name="Connecteur droit 5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pour une image  9"/>
          <p:cNvSpPr>
            <a:spLocks noGrp="1"/>
          </p:cNvSpPr>
          <p:nvPr>
            <p:ph type="pic" sz="quarter" idx="11"/>
          </p:nvPr>
        </p:nvSpPr>
        <p:spPr>
          <a:xfrm>
            <a:off x="910630" y="1701602"/>
            <a:ext cx="4464050" cy="338417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21" hasCustomPrompt="1"/>
          </p:nvPr>
        </p:nvSpPr>
        <p:spPr>
          <a:xfrm>
            <a:off x="6455246" y="3069754"/>
            <a:ext cx="5328592" cy="864096"/>
          </a:xfrm>
        </p:spPr>
        <p:txBody>
          <a:bodyPr>
            <a:normAutofit/>
          </a:bodyPr>
          <a:lstStyle>
            <a:lvl1pPr marL="0" marR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aseline="0">
                <a:solidFill>
                  <a:srgbClr val="0C2B8E"/>
                </a:solidFill>
              </a:defRPr>
            </a:lvl1pPr>
            <a:lvl5pPr marL="0" marR="0" indent="-272125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rgbClr val="0C2B8E"/>
                </a:solidFill>
              </a:defRPr>
            </a:lvl5pPr>
          </a:lstStyle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Possibilité Txt flèche corps 21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/>
          </a:p>
        </p:txBody>
      </p:sp>
      <p:sp>
        <p:nvSpPr>
          <p:cNvPr id="14" name="Espace réservé du texte 16"/>
          <p:cNvSpPr>
            <a:spLocks noGrp="1"/>
          </p:cNvSpPr>
          <p:nvPr>
            <p:ph type="body" sz="quarter" idx="24" hasCustomPrompt="1"/>
          </p:nvPr>
        </p:nvSpPr>
        <p:spPr>
          <a:xfrm>
            <a:off x="6454775" y="1557338"/>
            <a:ext cx="5329238" cy="1296392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</a:t>
            </a:r>
            <a:br>
              <a:rPr lang="fr-FR" dirty="0" smtClean="0"/>
            </a:br>
            <a:r>
              <a:rPr lang="fr-FR" dirty="0" smtClean="0"/>
              <a:t>à droite suivant la disposition du ou des visuels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6455246" y="4437906"/>
            <a:ext cx="11017250" cy="1080120"/>
          </a:xfrm>
        </p:spPr>
        <p:txBody>
          <a:bodyPr/>
          <a:lstStyle>
            <a:lvl1pPr>
              <a:buClr>
                <a:srgbClr val="ED5254"/>
              </a:buClr>
              <a:buSzPct val="100000"/>
              <a:buFont typeface="Symbol" pitchFamily="18" charset="2"/>
              <a:buChar char=""/>
              <a:defRPr sz="2000" b="1">
                <a:solidFill>
                  <a:srgbClr val="ED5254"/>
                </a:solidFill>
              </a:defRPr>
            </a:lvl1pPr>
            <a:lvl2pPr marL="622300" indent="-268288">
              <a:buFont typeface="Arial" pitchFamily="34" charset="0"/>
              <a:buNone/>
              <a:defRPr sz="2000" b="1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Texte rouge flèche corps 20</a:t>
            </a:r>
          </a:p>
          <a:p>
            <a:pPr lvl="0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 bleu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5474" y="0"/>
            <a:ext cx="12215887" cy="6859588"/>
          </a:xfrm>
          <a:prstGeom prst="rect">
            <a:avLst/>
          </a:prstGeom>
          <a:solidFill>
            <a:srgbClr val="0C2B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-25474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M:\COMMUNICATION\Logos-Pictos-Cartes\Charte2018\FRANCEFR\FranceFR-mono-blanc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441824" y="2573338"/>
            <a:ext cx="3579132" cy="1854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 blanc logo quad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-1587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98" name="Picture 2" descr="M:\COMMUNICATION\Logos-Pictos-Cartes\Charte2018\FRANCEFR\FranceF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536" y="2478522"/>
            <a:ext cx="3644103" cy="18864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4" r:id="rId6"/>
    <p:sldLayoutId id="2147483660" r:id="rId7"/>
    <p:sldLayoutId id="2147483661" r:id="rId8"/>
    <p:sldLayoutId id="2147483662" r:id="rId9"/>
    <p:sldLayoutId id="2147483654" r:id="rId10"/>
    <p:sldLayoutId id="2147483665" r:id="rId11"/>
    <p:sldLayoutId id="2147483655" r:id="rId12"/>
    <p:sldLayoutId id="2147483663" r:id="rId13"/>
    <p:sldLayoutId id="2147483656" r:id="rId14"/>
    <p:sldLayoutId id="2147483657" r:id="rId15"/>
    <p:sldLayoutId id="2147483658" r:id="rId16"/>
    <p:sldLayoutId id="2147483659" r:id="rId17"/>
  </p:sldLayoutIdLst>
  <p:hf sldNum="0" hdr="0" dt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hyperlink" Target="http://www.atout-france.f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8811" y="189434"/>
            <a:ext cx="7405071" cy="49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0" y="117599"/>
            <a:ext cx="12190413" cy="1800027"/>
          </a:xfrm>
        </p:spPr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3465042" y="5197982"/>
            <a:ext cx="5472608" cy="108012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L’Agence de développement touristique de la France</a:t>
            </a:r>
            <a:endParaRPr lang="fr-FR" dirty="0"/>
          </a:p>
        </p:txBody>
      </p:sp>
      <p:pic>
        <p:nvPicPr>
          <p:cNvPr id="7" name="Picture 4" descr="D:\Alexandra\Desktop\LOGOS\ATOUT-FRA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81420" y="6012851"/>
            <a:ext cx="2052000" cy="500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910629" y="2493690"/>
            <a:ext cx="11279783" cy="31683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/>
              <a:t>01/ Le poids du tourisme français</a:t>
            </a:r>
          </a:p>
          <a:p>
            <a:pPr>
              <a:lnSpc>
                <a:spcPct val="150000"/>
              </a:lnSpc>
            </a:pPr>
            <a:r>
              <a:rPr lang="fr-FR" sz="2000" dirty="0" smtClean="0"/>
              <a:t>02/ Stratégie nationale du tourisme</a:t>
            </a:r>
          </a:p>
          <a:p>
            <a:pPr>
              <a:lnSpc>
                <a:spcPct val="150000"/>
              </a:lnSpc>
            </a:pPr>
            <a:r>
              <a:rPr lang="fr-FR" sz="2000" dirty="0" smtClean="0"/>
              <a:t>03/ </a:t>
            </a:r>
            <a:r>
              <a:rPr lang="fr-FR" dirty="0"/>
              <a:t>Atout France, opérateur national du Tourisme </a:t>
            </a:r>
          </a:p>
          <a:p>
            <a:pPr>
              <a:lnSpc>
                <a:spcPct val="150000"/>
              </a:lnSpc>
            </a:pPr>
            <a:r>
              <a:rPr lang="fr-FR" sz="2000" dirty="0" smtClean="0"/>
              <a:t>04</a:t>
            </a:r>
            <a:r>
              <a:rPr lang="fr-FR" dirty="0" smtClean="0"/>
              <a:t>/ France.fr, </a:t>
            </a:r>
            <a:r>
              <a:rPr lang="fr-FR" dirty="0"/>
              <a:t>le </a:t>
            </a:r>
            <a:r>
              <a:rPr lang="fr-FR" dirty="0" smtClean="0"/>
              <a:t>média </a:t>
            </a:r>
            <a:r>
              <a:rPr lang="fr-FR" dirty="0"/>
              <a:t>de référence de nos </a:t>
            </a:r>
            <a:r>
              <a:rPr lang="fr-FR" dirty="0" smtClean="0"/>
              <a:t>destinations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05/ </a:t>
            </a:r>
            <a:r>
              <a:rPr lang="fr-FR" dirty="0"/>
              <a:t>U</a:t>
            </a:r>
            <a:r>
              <a:rPr lang="fr-FR" dirty="0" smtClean="0"/>
              <a:t>n réseau national et international</a:t>
            </a:r>
          </a:p>
          <a:p>
            <a:pPr>
              <a:lnSpc>
                <a:spcPct val="150000"/>
              </a:lnSpc>
            </a:pPr>
            <a:endParaRPr lang="fr-FR" dirty="0" smtClean="0"/>
          </a:p>
          <a:p>
            <a:pPr>
              <a:lnSpc>
                <a:spcPct val="150000"/>
              </a:lnSpc>
            </a:pPr>
            <a:endParaRPr lang="fr-FR" dirty="0"/>
          </a:p>
          <a:p>
            <a:endParaRPr lang="fr-FR" sz="2000" cap="all" dirty="0" smtClean="0"/>
          </a:p>
          <a:p>
            <a:endParaRPr lang="fr-FR" sz="2000" cap="all" dirty="0" smtClean="0"/>
          </a:p>
          <a:p>
            <a:endParaRPr lang="fr-FR" sz="2000" cap="all" dirty="0" smtClean="0"/>
          </a:p>
          <a:p>
            <a:endParaRPr lang="fr-FR" sz="2000" cap="all" dirty="0" smtClean="0"/>
          </a:p>
          <a:p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POIDS DU TOURISME FRANÇAIS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3"/>
          </p:nvPr>
        </p:nvSpPr>
        <p:spPr>
          <a:xfrm>
            <a:off x="406574" y="1654968"/>
            <a:ext cx="5472608" cy="4608512"/>
          </a:xfrm>
        </p:spPr>
        <p:txBody>
          <a:bodyPr>
            <a:noAutofit/>
          </a:bodyPr>
          <a:lstStyle/>
          <a:p>
            <a:pPr marL="173038" indent="19050" algn="just">
              <a:defRPr/>
            </a:pPr>
            <a:r>
              <a:rPr lang="fr-FR" sz="1700" dirty="0" smtClean="0">
                <a:latin typeface="+mj-lt"/>
                <a:ea typeface="Arial" pitchFamily="34" charset="0"/>
                <a:cs typeface="Tahoma" pitchFamily="34" charset="0"/>
              </a:rPr>
              <a:t>Le nombre de touristes dans le monde ne cesse de progresser : selon le dernier Baromètre de l’Organisation mondiale du tourisme, leurs arrivées ont encore augmenté de </a:t>
            </a:r>
            <a:r>
              <a:rPr lang="fr-FR" sz="1700" b="1" dirty="0" smtClean="0">
                <a:latin typeface="+mj-lt"/>
                <a:ea typeface="Arial" pitchFamily="34" charset="0"/>
                <a:cs typeface="Tahoma" pitchFamily="34" charset="0"/>
              </a:rPr>
              <a:t>7%</a:t>
            </a:r>
            <a:r>
              <a:rPr lang="fr-FR" sz="1700" dirty="0" smtClean="0">
                <a:latin typeface="+mj-lt"/>
                <a:ea typeface="Arial" pitchFamily="34" charset="0"/>
                <a:cs typeface="Tahoma" pitchFamily="34" charset="0"/>
              </a:rPr>
              <a:t> pour atteindre un total de </a:t>
            </a:r>
            <a:r>
              <a:rPr lang="fr-FR" sz="1700" b="1" dirty="0" smtClean="0">
                <a:latin typeface="+mj-lt"/>
                <a:ea typeface="Arial" pitchFamily="34" charset="0"/>
                <a:cs typeface="Tahoma" pitchFamily="34" charset="0"/>
              </a:rPr>
              <a:t>1,3 milliard</a:t>
            </a:r>
            <a:r>
              <a:rPr lang="fr-FR" sz="1700" dirty="0">
                <a:latin typeface="+mj-lt"/>
                <a:ea typeface="Arial" pitchFamily="34" charset="0"/>
                <a:cs typeface="Tahoma" pitchFamily="34" charset="0"/>
              </a:rPr>
              <a:t> </a:t>
            </a:r>
            <a:r>
              <a:rPr lang="fr-FR" sz="1700" dirty="0" smtClean="0">
                <a:latin typeface="+mj-lt"/>
                <a:ea typeface="Arial" pitchFamily="34" charset="0"/>
                <a:cs typeface="Tahoma" pitchFamily="34" charset="0"/>
              </a:rPr>
              <a:t>en 2017.</a:t>
            </a:r>
          </a:p>
          <a:p>
            <a:pPr marL="173038" indent="19050" algn="just">
              <a:defRPr/>
            </a:pPr>
            <a:endParaRPr lang="fr-FR" sz="500" b="1" dirty="0" smtClean="0"/>
          </a:p>
          <a:p>
            <a:pPr marL="173038" indent="19050" algn="just">
              <a:defRPr/>
            </a:pPr>
            <a:r>
              <a:rPr lang="fr-FR" sz="500" b="1" dirty="0" smtClean="0"/>
              <a:t/>
            </a:r>
            <a:br>
              <a:rPr lang="fr-FR" sz="500" b="1" dirty="0" smtClean="0"/>
            </a:br>
            <a:r>
              <a:rPr lang="fr-FR" sz="1700" b="1" dirty="0" smtClean="0"/>
              <a:t>La France a accueilli </a:t>
            </a:r>
            <a:r>
              <a:rPr lang="fr-FR" sz="1700" b="1" dirty="0" smtClean="0"/>
              <a:t>90 </a:t>
            </a:r>
            <a:r>
              <a:rPr lang="fr-FR" sz="1700" b="1" dirty="0" smtClean="0"/>
              <a:t>millions de visiteurs internationaux en </a:t>
            </a:r>
            <a:r>
              <a:rPr lang="fr-FR" sz="1700" b="1" dirty="0" smtClean="0"/>
              <a:t>2018 </a:t>
            </a:r>
            <a:r>
              <a:rPr lang="fr-FR" sz="1700" b="1" dirty="0" smtClean="0"/>
              <a:t>(France métropolitaine) : </a:t>
            </a:r>
            <a:r>
              <a:rPr lang="fr-FR" sz="1700" b="1" dirty="0" smtClean="0">
                <a:cs typeface="Arial" pitchFamily="34" charset="0"/>
              </a:rPr>
              <a:t>1</a:t>
            </a:r>
            <a:r>
              <a:rPr lang="fr-FR" sz="1700" b="1" baseline="30000" dirty="0" smtClean="0">
                <a:cs typeface="Arial" pitchFamily="34" charset="0"/>
              </a:rPr>
              <a:t>re</a:t>
            </a:r>
            <a:r>
              <a:rPr lang="fr-FR" sz="1700" b="1" dirty="0" smtClean="0">
                <a:cs typeface="Arial" pitchFamily="34" charset="0"/>
              </a:rPr>
              <a:t> destination touristique en </a:t>
            </a:r>
            <a:r>
              <a:rPr lang="fr-FR" sz="1700" b="1" dirty="0" smtClean="0">
                <a:cs typeface="Arial" pitchFamily="34" charset="0"/>
              </a:rPr>
              <a:t>volume. </a:t>
            </a:r>
            <a:endParaRPr lang="fr-FR" sz="1700" b="1" dirty="0" smtClean="0">
              <a:cs typeface="Arial" pitchFamily="34" charset="0"/>
            </a:endParaRPr>
          </a:p>
          <a:p>
            <a:pPr marL="173038" indent="19050" algn="just">
              <a:defRPr/>
            </a:pPr>
            <a:endParaRPr lang="fr-FR" sz="1700" b="1" dirty="0" smtClean="0"/>
          </a:p>
          <a:p>
            <a:pPr marL="173038" indent="19050" algn="just">
              <a:defRPr/>
            </a:pPr>
            <a:r>
              <a:rPr lang="fr-FR" sz="1700" dirty="0" smtClean="0"/>
              <a:t>Les recettes générées par le tourisme international en France représentent </a:t>
            </a:r>
            <a:r>
              <a:rPr lang="fr-FR" sz="1700" b="1" dirty="0" smtClean="0"/>
              <a:t>53,7 milliards </a:t>
            </a:r>
            <a:r>
              <a:rPr lang="fr-FR" sz="1700" b="1" dirty="0" smtClean="0"/>
              <a:t>d’euros </a:t>
            </a:r>
            <a:r>
              <a:rPr lang="fr-FR" sz="1700" dirty="0" smtClean="0"/>
              <a:t>en 2017.</a:t>
            </a:r>
            <a:endParaRPr lang="fr-FR" sz="1700" dirty="0" smtClean="0">
              <a:ea typeface="Arial" pitchFamily="34" charset="0"/>
              <a:cs typeface="Tahoma" pitchFamily="34" charset="0"/>
            </a:endParaRPr>
          </a:p>
          <a:p>
            <a:pPr marL="173038">
              <a:defRPr/>
            </a:pPr>
            <a:endParaRPr lang="fr-FR" sz="1200" dirty="0" smtClean="0">
              <a:latin typeface="+mj-lt"/>
            </a:endParaRPr>
          </a:p>
          <a:p>
            <a:endParaRPr lang="fr-FR" sz="1200" dirty="0">
              <a:latin typeface="+mj-lt"/>
            </a:endParaRPr>
          </a:p>
        </p:txBody>
      </p:sp>
      <p:sp>
        <p:nvSpPr>
          <p:cNvPr id="15" name="Espace réservé du texte 15"/>
          <p:cNvSpPr>
            <a:spLocks noGrp="1"/>
          </p:cNvSpPr>
          <p:nvPr>
            <p:ph type="body" sz="quarter" idx="4294967295"/>
          </p:nvPr>
        </p:nvSpPr>
        <p:spPr>
          <a:xfrm>
            <a:off x="6701922" y="1746590"/>
            <a:ext cx="5508625" cy="151216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>
              <a:buClr>
                <a:srgbClr val="ED5254"/>
              </a:buClr>
              <a:buSzPct val="100000"/>
              <a:buFont typeface="Symbol" pitchFamily="18" charset="2"/>
              <a:buChar char=""/>
              <a:defRPr sz="2000" b="1">
                <a:solidFill>
                  <a:srgbClr val="ED5254"/>
                </a:solidFill>
              </a:defRPr>
            </a:lvl1pPr>
            <a:lvl2pPr marL="622300" indent="-268288">
              <a:buFont typeface="Arial" pitchFamily="34" charset="0"/>
              <a:buNone/>
              <a:defRPr sz="2000" b="1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secteur économique en France</a:t>
            </a:r>
          </a:p>
          <a:p>
            <a:pPr lvl="0"/>
            <a:endParaRPr lang="fr-FR" sz="900" dirty="0" smtClean="0"/>
          </a:p>
          <a:p>
            <a:pPr lvl="0"/>
            <a:r>
              <a:rPr lang="fr-FR" dirty="0" smtClean="0"/>
              <a:t>7,16% du PIB</a:t>
            </a:r>
          </a:p>
          <a:p>
            <a:pPr lvl="0"/>
            <a:endParaRPr lang="fr-FR" sz="900" dirty="0" smtClean="0"/>
          </a:p>
          <a:p>
            <a:pPr lvl="0"/>
            <a:r>
              <a:rPr lang="fr-FR" dirty="0" smtClean="0"/>
              <a:t>1 million d’emplois directs, 1 million d’emplois induits dont 1,3 million de salariés</a:t>
            </a:r>
          </a:p>
          <a:p>
            <a:pPr lvl="0"/>
            <a:endParaRPr lang="fr-FR" dirty="0" smtClean="0"/>
          </a:p>
          <a:p>
            <a:pPr lvl="0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7" name="Image 6" descr="GettyImages-520651388c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56596" y="3369304"/>
            <a:ext cx="3960104" cy="2639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STRATÉGIE NATIONALE DU TOURISME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06574" y="1773610"/>
            <a:ext cx="6552729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700" b="1" dirty="0">
              <a:solidFill>
                <a:srgbClr val="003399"/>
              </a:solidFill>
            </a:endParaRPr>
          </a:p>
          <a:p>
            <a:r>
              <a:rPr lang="fr-FR" sz="1700" b="1" dirty="0" smtClean="0">
                <a:solidFill>
                  <a:srgbClr val="003399"/>
                </a:solidFill>
              </a:rPr>
              <a:t>L’INVESTISSEMENT :</a:t>
            </a:r>
            <a:br>
              <a:rPr lang="fr-FR" sz="1700" b="1" dirty="0" smtClean="0">
                <a:solidFill>
                  <a:srgbClr val="003399"/>
                </a:solidFill>
              </a:rPr>
            </a:br>
            <a:endParaRPr lang="fr-FR" sz="400" b="1" dirty="0" smtClean="0">
              <a:solidFill>
                <a:srgbClr val="003399"/>
              </a:solidFill>
            </a:endParaRPr>
          </a:p>
          <a:p>
            <a:pPr algn="just"/>
            <a:r>
              <a:rPr lang="fr-FR" sz="1700" dirty="0" smtClean="0">
                <a:solidFill>
                  <a:srgbClr val="003399"/>
                </a:solidFill>
              </a:rPr>
              <a:t>L’Etat intervient aux côtés des territoires dans leur stratégie de développement et le montage de leurs projets d’investissements via le dispositif national « </a:t>
            </a:r>
            <a:r>
              <a:rPr lang="fr-FR" sz="1700" b="1" dirty="0" smtClean="0">
                <a:solidFill>
                  <a:srgbClr val="003399"/>
                </a:solidFill>
              </a:rPr>
              <a:t>France Tourisme Ingénierie</a:t>
            </a:r>
            <a:r>
              <a:rPr lang="fr-FR" sz="1700" dirty="0" smtClean="0">
                <a:solidFill>
                  <a:srgbClr val="003399"/>
                </a:solidFill>
              </a:rPr>
              <a:t> » piloté par Atout France.</a:t>
            </a:r>
          </a:p>
          <a:p>
            <a:pPr algn="just"/>
            <a:endParaRPr lang="fr-FR" sz="1700" dirty="0">
              <a:solidFill>
                <a:srgbClr val="003399"/>
              </a:solidFill>
            </a:endParaRPr>
          </a:p>
          <a:p>
            <a:pPr algn="just"/>
            <a:r>
              <a:rPr lang="fr-FR" sz="1700" b="1" dirty="0" smtClean="0">
                <a:solidFill>
                  <a:srgbClr val="003399"/>
                </a:solidFill>
              </a:rPr>
              <a:t>LA PROMOTION : </a:t>
            </a:r>
          </a:p>
          <a:p>
            <a:pPr algn="just"/>
            <a:endParaRPr lang="fr-FR" sz="400" b="1" dirty="0" smtClean="0">
              <a:solidFill>
                <a:srgbClr val="003399"/>
              </a:solidFill>
            </a:endParaRPr>
          </a:p>
          <a:p>
            <a:pPr algn="just"/>
            <a:r>
              <a:rPr lang="fr-FR" sz="1700" dirty="0" smtClean="0">
                <a:solidFill>
                  <a:srgbClr val="003399"/>
                </a:solidFill>
              </a:rPr>
              <a:t>Afin de faire découvrir toute la diversité de son offre touristique, la France a bâti sa stratégie de promotion autour de </a:t>
            </a:r>
            <a:r>
              <a:rPr lang="fr-FR" sz="1700" b="1" dirty="0" smtClean="0">
                <a:solidFill>
                  <a:srgbClr val="003399"/>
                </a:solidFill>
              </a:rPr>
              <a:t>15 marques mondiales de destinations</a:t>
            </a:r>
            <a:r>
              <a:rPr lang="fr-FR" sz="1700" dirty="0" smtClean="0">
                <a:solidFill>
                  <a:srgbClr val="003399"/>
                </a:solidFill>
              </a:rPr>
              <a:t>.</a:t>
            </a:r>
          </a:p>
          <a:p>
            <a:pPr algn="just"/>
            <a:endParaRPr lang="fr-FR" sz="1700" dirty="0">
              <a:solidFill>
                <a:srgbClr val="003399"/>
              </a:solidFill>
            </a:endParaRPr>
          </a:p>
          <a:p>
            <a:pPr algn="just"/>
            <a:r>
              <a:rPr lang="fr-FR" sz="1700" dirty="0" smtClean="0">
                <a:solidFill>
                  <a:srgbClr val="003399"/>
                </a:solidFill>
              </a:rPr>
              <a:t>L’Etat encourage par ailleurs l’émergence de nouvelles destinations grâce au déploiement des </a:t>
            </a:r>
            <a:r>
              <a:rPr lang="fr-FR" sz="1700" b="1" dirty="0" smtClean="0">
                <a:solidFill>
                  <a:srgbClr val="003399"/>
                </a:solidFill>
              </a:rPr>
              <a:t>Contrats de Destinations</a:t>
            </a:r>
            <a:r>
              <a:rPr lang="fr-FR" sz="1700" dirty="0" smtClean="0">
                <a:solidFill>
                  <a:srgbClr val="003399"/>
                </a:solidFill>
              </a:rPr>
              <a:t>, avec l’appui de Atout France.</a:t>
            </a:r>
            <a:endParaRPr lang="fr-FR" sz="1700" dirty="0">
              <a:solidFill>
                <a:srgbClr val="003399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95406" y="1542777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accent5">
                    <a:lumMod val="75000"/>
                  </a:schemeClr>
                </a:solidFill>
              </a:rPr>
              <a:t>Marques mondiales et </a:t>
            </a:r>
            <a:br>
              <a:rPr lang="fr-FR" sz="1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1200" dirty="0" smtClean="0">
                <a:solidFill>
                  <a:schemeClr val="accent5">
                    <a:lumMod val="75000"/>
                  </a:schemeClr>
                </a:solidFill>
              </a:rPr>
              <a:t>Contrats de destinations</a:t>
            </a:r>
            <a:endParaRPr lang="fr-FR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82" y="2061641"/>
            <a:ext cx="3480454" cy="39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6654" y="6321438"/>
            <a:ext cx="2283809" cy="155587"/>
          </a:xfrm>
          <a:prstGeom prst="rect">
            <a:avLst/>
          </a:prstGeom>
          <a:solidFill>
            <a:srgbClr val="ED525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ATOUT FRANCE</a:t>
            </a:r>
            <a:br>
              <a:rPr lang="fr-FR" dirty="0"/>
            </a:br>
            <a:r>
              <a:rPr lang="fr-FR" dirty="0" smtClean="0"/>
              <a:t>OPÉRATEUR </a:t>
            </a:r>
            <a:r>
              <a:rPr lang="fr-FR" dirty="0"/>
              <a:t>NATIONAL DU TOURISME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7"/>
          </p:nvPr>
        </p:nvSpPr>
        <p:spPr>
          <a:xfrm>
            <a:off x="553446" y="1678811"/>
            <a:ext cx="11017250" cy="432047"/>
          </a:xfrm>
        </p:spPr>
        <p:txBody>
          <a:bodyPr/>
          <a:lstStyle/>
          <a:p>
            <a:r>
              <a:rPr lang="fr-FR" dirty="0" smtClean="0"/>
              <a:t>Atout France a pour missions de :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553446" y="2217105"/>
            <a:ext cx="6624736" cy="3960440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fr-FR" dirty="0"/>
              <a:t>Promouvoir la France et ses destinations à l’international afin d’accroître la venue de </a:t>
            </a:r>
            <a:r>
              <a:rPr lang="fr-FR" dirty="0" smtClean="0"/>
              <a:t>visiteurs,</a:t>
            </a:r>
          </a:p>
          <a:p>
            <a:pPr lvl="0" algn="just"/>
            <a:endParaRPr lang="fr-FR" b="1" dirty="0"/>
          </a:p>
          <a:p>
            <a:pPr lvl="0"/>
            <a:r>
              <a:rPr lang="fr-FR" dirty="0"/>
              <a:t>F</a:t>
            </a:r>
            <a:r>
              <a:rPr lang="fr-FR" dirty="0" smtClean="0"/>
              <a:t>aire </a:t>
            </a:r>
            <a:r>
              <a:rPr lang="fr-FR" dirty="0"/>
              <a:t>rayonner les marques mondiales, comme point d’entrée dans les territoires afin de favoriser une meilleure diffusion des </a:t>
            </a:r>
            <a:r>
              <a:rPr lang="fr-FR" dirty="0" smtClean="0"/>
              <a:t>flux de visiteurs,</a:t>
            </a:r>
            <a:endParaRPr lang="fr-FR" b="1" dirty="0"/>
          </a:p>
          <a:p>
            <a:pPr lvl="0" algn="just"/>
            <a:endParaRPr lang="fr-FR" b="1" dirty="0"/>
          </a:p>
          <a:p>
            <a:pPr lvl="0" algn="just"/>
            <a:r>
              <a:rPr lang="fr-FR" dirty="0"/>
              <a:t>Appuyer le développer des territoires en facilitant la concrétisation des projets </a:t>
            </a:r>
            <a:r>
              <a:rPr lang="fr-FR" dirty="0" smtClean="0"/>
              <a:t>d’investissements,</a:t>
            </a:r>
          </a:p>
          <a:p>
            <a:pPr lvl="0" algn="just"/>
            <a:endParaRPr lang="fr-FR" b="1" dirty="0"/>
          </a:p>
          <a:p>
            <a:pPr lvl="0" algn="just"/>
            <a:r>
              <a:rPr lang="fr-FR" dirty="0"/>
              <a:t>Constituer une plate-forme d’intelligence économique apportant de l’information utile aux acteurs de la demande et de </a:t>
            </a:r>
            <a:r>
              <a:rPr lang="fr-FR" dirty="0" smtClean="0"/>
              <a:t>l’offre,</a:t>
            </a:r>
          </a:p>
          <a:p>
            <a:pPr lvl="0" algn="just"/>
            <a:endParaRPr lang="fr-FR" b="1" dirty="0"/>
          </a:p>
          <a:p>
            <a:pPr lvl="0" algn="just"/>
            <a:r>
              <a:rPr lang="fr-FR" dirty="0"/>
              <a:t>Contribuer à la qualité et au renouvellement de l’offre via notamment le pilotage des classements et de labels pour les filières à fort potentiel. </a:t>
            </a:r>
            <a:endParaRPr lang="fr-FR" b="1" dirty="0"/>
          </a:p>
          <a:p>
            <a:pPr>
              <a:buNone/>
            </a:pPr>
            <a:endParaRPr lang="fr-FR" dirty="0" smtClean="0">
              <a:latin typeface="Century Gothic" pitchFamily="34" charset="0"/>
            </a:endParaRPr>
          </a:p>
          <a:p>
            <a:endParaRPr lang="fr-FR" dirty="0"/>
          </a:p>
        </p:txBody>
      </p:sp>
      <p:pic>
        <p:nvPicPr>
          <p:cNvPr id="8" name="Image 7" descr="Yuriistoc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535366" y="1679881"/>
            <a:ext cx="3631172" cy="4797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23208" y="4630"/>
            <a:ext cx="12190413" cy="1295971"/>
          </a:xfrm>
        </p:spPr>
        <p:txBody>
          <a:bodyPr>
            <a:normAutofit/>
          </a:bodyPr>
          <a:lstStyle/>
          <a:p>
            <a:r>
              <a:rPr lang="fr-FR" sz="3600" dirty="0" smtClean="0"/>
              <a:t>UN RÉSEAU NATIONAL ET INTERNATIONAL</a:t>
            </a:r>
            <a:endParaRPr lang="fr-FR" sz="3600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550590" y="5183279"/>
            <a:ext cx="0" cy="1286805"/>
          </a:xfrm>
          <a:prstGeom prst="line">
            <a:avLst/>
          </a:prstGeom>
          <a:ln w="168275">
            <a:solidFill>
              <a:srgbClr val="ED51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054" y="1478867"/>
            <a:ext cx="7132938" cy="417612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031310" y="6022082"/>
            <a:ext cx="5400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C2B8E"/>
                </a:solidFill>
              </a:rPr>
              <a:t>Pour en savoir plus : atout-france.fr</a:t>
            </a:r>
            <a:endParaRPr lang="fr-FR" b="1" dirty="0">
              <a:solidFill>
                <a:srgbClr val="0C2B8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22598" y="5197399"/>
            <a:ext cx="53285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003399"/>
                </a:solidFill>
              </a:rPr>
              <a:t>NOS IMPLANTATIONS</a:t>
            </a:r>
          </a:p>
          <a:p>
            <a:pPr algn="just"/>
            <a:r>
              <a:rPr lang="fr-FR" sz="900" dirty="0">
                <a:solidFill>
                  <a:srgbClr val="ED5254"/>
                </a:solidFill>
              </a:rPr>
              <a:t>AMÉRIQUES</a:t>
            </a:r>
            <a:r>
              <a:rPr lang="fr-FR" sz="900" dirty="0">
                <a:solidFill>
                  <a:srgbClr val="003399"/>
                </a:solidFill>
              </a:rPr>
              <a:t> CANADA Montréal, ÉTATS-UNIS New York, Los Angeles, MEXIQUE Mexico, BRÉSIL Sao Paulo, COLOMBIE Bogota, </a:t>
            </a:r>
            <a:r>
              <a:rPr lang="fr-FR" sz="900" dirty="0" smtClean="0">
                <a:solidFill>
                  <a:srgbClr val="ED5254"/>
                </a:solidFill>
              </a:rPr>
              <a:t>AFRIQUE, </a:t>
            </a:r>
            <a:r>
              <a:rPr lang="fr-FR" sz="900" dirty="0">
                <a:solidFill>
                  <a:srgbClr val="ED5254"/>
                </a:solidFill>
              </a:rPr>
              <a:t>MOYEN-ORIENT </a:t>
            </a:r>
            <a:r>
              <a:rPr lang="fr-FR" sz="900" dirty="0">
                <a:solidFill>
                  <a:srgbClr val="003399"/>
                </a:solidFill>
              </a:rPr>
              <a:t>AFRIQUE DU SUD Johannesburg, ISRAËL Tel Aviv, MOYEN-ORIENT Dubaï, </a:t>
            </a:r>
            <a:r>
              <a:rPr lang="fr-FR" sz="900" dirty="0">
                <a:solidFill>
                  <a:srgbClr val="ED5254"/>
                </a:solidFill>
              </a:rPr>
              <a:t>EUROPE</a:t>
            </a:r>
            <a:r>
              <a:rPr lang="fr-FR" sz="900" dirty="0">
                <a:solidFill>
                  <a:srgbClr val="003399"/>
                </a:solidFill>
              </a:rPr>
              <a:t> BELGIQUE Bruxelles, ROYAUME-UNI Londres, PAYS-BAS Amsterdam, RUSSIE Moscou, SCANDINAVIE Copenhague, Oslo, Stockholm, ALLEMAGNE Francfort, AUTRICHE Vienne, RÉPUBLIQUE TCHÈQUE Prague, ESPAGNE Madrid, Barcelone, ITALIE Milan, SUISSE Zurich </a:t>
            </a:r>
            <a:r>
              <a:rPr lang="fr-FR" sz="900" dirty="0">
                <a:solidFill>
                  <a:srgbClr val="ED5254"/>
                </a:solidFill>
              </a:rPr>
              <a:t>ASIE</a:t>
            </a:r>
            <a:r>
              <a:rPr lang="fr-FR" sz="900" dirty="0">
                <a:solidFill>
                  <a:srgbClr val="003399"/>
                </a:solidFill>
              </a:rPr>
              <a:t> CHINE Beijing, Shanghai, Hong Kong TAIWAN, JAPON Tokyo, CORÉE DU SUD Séoul, INDONÉSIE Jakarta, SINGAPOUR, INDE Mumbai, AUSTRALIE Sydney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7025" y="1865588"/>
            <a:ext cx="460851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ED5254"/>
                </a:solidFill>
              </a:rPr>
              <a:t>3 délégations territoriales </a:t>
            </a:r>
            <a:r>
              <a:rPr lang="fr-FR" sz="1800" dirty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à Marseille, Chambéry et en </a:t>
            </a:r>
            <a:r>
              <a:rPr lang="fr-FR" sz="1800" dirty="0" smtClean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Guyane</a:t>
            </a:r>
          </a:p>
          <a:p>
            <a:endParaRPr lang="fr-FR" sz="1800" dirty="0">
              <a:solidFill>
                <a:srgbClr val="0C2B8E"/>
              </a:solidFill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Une présence mondiale avec </a:t>
            </a:r>
            <a:r>
              <a:rPr lang="fr-FR" sz="1800" dirty="0">
                <a:solidFill>
                  <a:srgbClr val="ED5254"/>
                </a:solidFill>
              </a:rPr>
              <a:t>32 bureaux</a:t>
            </a:r>
            <a:r>
              <a:rPr lang="fr-FR" sz="1800" dirty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 répartis dans 29 </a:t>
            </a:r>
            <a:r>
              <a:rPr lang="fr-FR" sz="1800" dirty="0" smtClean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pays</a:t>
            </a:r>
          </a:p>
          <a:p>
            <a:endParaRPr lang="fr-FR" sz="1800" dirty="0">
              <a:solidFill>
                <a:srgbClr val="0C2B8E"/>
              </a:solidFill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Une zone d’intervention étendues à </a:t>
            </a:r>
            <a:r>
              <a:rPr lang="fr-FR" sz="1800" dirty="0">
                <a:solidFill>
                  <a:srgbClr val="ED5254"/>
                </a:solidFill>
              </a:rPr>
              <a:t>70 marchés</a:t>
            </a:r>
            <a:r>
              <a:rPr lang="fr-FR" sz="1800" dirty="0">
                <a:solidFill>
                  <a:srgbClr val="0C2B8E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 grâce aux actions menées en collaboration avec les services des Ambassades de France</a:t>
            </a:r>
          </a:p>
        </p:txBody>
      </p:sp>
    </p:spTree>
    <p:extLst>
      <p:ext uri="{BB962C8B-B14F-4D97-AF65-F5344CB8AC3E}">
        <p14:creationId xmlns:p14="http://schemas.microsoft.com/office/powerpoint/2010/main" val="38533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606220" y="1704708"/>
            <a:ext cx="5362951" cy="4392488"/>
          </a:xfrm>
        </p:spPr>
        <p:txBody>
          <a:bodyPr>
            <a:noAutofit/>
          </a:bodyPr>
          <a:lstStyle/>
          <a:p>
            <a:pPr indent="268288" algn="just"/>
            <a:r>
              <a:rPr lang="fr-FR" b="1" dirty="0" smtClean="0">
                <a:solidFill>
                  <a:srgbClr val="ED5254"/>
                </a:solidFill>
              </a:rPr>
              <a:t> </a:t>
            </a:r>
            <a:r>
              <a:rPr lang="fr-FR" sz="3200" b="1" dirty="0" smtClean="0"/>
              <a:t>474</a:t>
            </a:r>
            <a:r>
              <a:rPr lang="fr-FR" b="1" dirty="0" smtClean="0">
                <a:solidFill>
                  <a:srgbClr val="ED5254"/>
                </a:solidFill>
              </a:rPr>
              <a:t> campagnes de communication dont </a:t>
            </a:r>
            <a:r>
              <a:rPr lang="fr-FR" b="1" dirty="0" smtClean="0"/>
              <a:t>70% </a:t>
            </a:r>
            <a:r>
              <a:rPr lang="fr-FR" b="1" dirty="0" smtClean="0">
                <a:solidFill>
                  <a:srgbClr val="ED5254"/>
                </a:solidFill>
              </a:rPr>
              <a:t>de campagnes numériques</a:t>
            </a:r>
          </a:p>
          <a:p>
            <a:pPr algn="just"/>
            <a:endParaRPr lang="fr-FR" b="1" dirty="0" smtClean="0">
              <a:solidFill>
                <a:srgbClr val="ED5254"/>
              </a:solidFill>
            </a:endParaRPr>
          </a:p>
          <a:p>
            <a:pPr algn="just"/>
            <a:endParaRPr lang="fr-FR" b="1" dirty="0" smtClean="0">
              <a:solidFill>
                <a:srgbClr val="ED5254"/>
              </a:solidFill>
            </a:endParaRPr>
          </a:p>
          <a:p>
            <a:pPr algn="just"/>
            <a:r>
              <a:rPr lang="fr-FR" b="1" dirty="0" smtClean="0">
                <a:solidFill>
                  <a:srgbClr val="ED5254"/>
                </a:solidFill>
              </a:rPr>
              <a:t> </a:t>
            </a:r>
            <a:r>
              <a:rPr lang="fr-FR" sz="3600" b="1" dirty="0" smtClean="0"/>
              <a:t>2 000</a:t>
            </a:r>
            <a:r>
              <a:rPr lang="fr-FR" b="1" dirty="0" smtClean="0">
                <a:solidFill>
                  <a:srgbClr val="ED5254"/>
                </a:solidFill>
              </a:rPr>
              <a:t> accueils en France de blogueurs et journalistes</a:t>
            </a:r>
          </a:p>
          <a:p>
            <a:pPr algn="just">
              <a:buNone/>
            </a:pPr>
            <a:endParaRPr lang="fr-FR" b="1" dirty="0" smtClean="0">
              <a:solidFill>
                <a:srgbClr val="ED5254"/>
              </a:solidFill>
            </a:endParaRPr>
          </a:p>
          <a:p>
            <a:pPr algn="just"/>
            <a:r>
              <a:rPr lang="fr-FR" b="1" dirty="0" smtClean="0">
                <a:solidFill>
                  <a:srgbClr val="ED5254"/>
                </a:solidFill>
              </a:rPr>
              <a:t> + de </a:t>
            </a:r>
            <a:r>
              <a:rPr lang="fr-FR" sz="3600" b="1" dirty="0" smtClean="0"/>
              <a:t>750</a:t>
            </a:r>
            <a:r>
              <a:rPr lang="fr-FR" b="1" dirty="0" smtClean="0">
                <a:solidFill>
                  <a:srgbClr val="ED5254"/>
                </a:solidFill>
              </a:rPr>
              <a:t> événements professionnels</a:t>
            </a:r>
            <a:br>
              <a:rPr lang="fr-FR" b="1" dirty="0" smtClean="0">
                <a:solidFill>
                  <a:srgbClr val="ED5254"/>
                </a:solidFill>
              </a:rPr>
            </a:br>
            <a:r>
              <a:rPr lang="fr-FR" b="1" dirty="0" smtClean="0">
                <a:solidFill>
                  <a:srgbClr val="ED5254"/>
                </a:solidFill>
              </a:rPr>
              <a:t>à l’international</a:t>
            </a:r>
            <a:endParaRPr lang="fr-FR" dirty="0">
              <a:solidFill>
                <a:srgbClr val="ED5254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Chiffres clés de Atout France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6527254" y="1546046"/>
            <a:ext cx="5040560" cy="27363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hangingPunct="0">
              <a:spcBef>
                <a:spcPts val="0"/>
              </a:spcBef>
              <a:buSzPct val="45000"/>
              <a:buFont typeface="StarSymbol"/>
              <a:buNone/>
            </a:pPr>
            <a:r>
              <a:rPr lang="fr-FR" sz="3200" b="1" dirty="0" smtClean="0">
                <a:solidFill>
                  <a:srgbClr val="ED5254"/>
                </a:solidFill>
                <a:latin typeface="+mj-lt"/>
                <a:ea typeface="Arial" pitchFamily="34" charset="0"/>
                <a:cs typeface="Tahoma" pitchFamily="34" charset="0"/>
              </a:rPr>
              <a:t>14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 publications 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techniques, </a:t>
            </a:r>
            <a:r>
              <a:rPr lang="fr-FR" sz="1700" dirty="0" smtClean="0">
                <a:solidFill>
                  <a:srgbClr val="ED5254"/>
                </a:solidFill>
              </a:rPr>
              <a:t>13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 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journées de formation pour </a:t>
            </a:r>
            <a:r>
              <a:rPr lang="fr-FR" sz="1700" dirty="0">
                <a:solidFill>
                  <a:srgbClr val="ED5254"/>
                </a:solidFill>
              </a:rPr>
              <a:t>662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 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participants et </a:t>
            </a:r>
            <a:r>
              <a:rPr lang="fr-FR" sz="1700" dirty="0" smtClean="0">
                <a:solidFill>
                  <a:srgbClr val="ED5254"/>
                </a:solidFill>
                <a:latin typeface="+mj-lt"/>
                <a:ea typeface="Arial" pitchFamily="34" charset="0"/>
                <a:cs typeface="Tahoma" pitchFamily="34" charset="0"/>
              </a:rPr>
              <a:t>4000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 apprenants en ligne (e-learning et MOOCS)</a:t>
            </a:r>
            <a:endParaRPr lang="fr-FR" sz="1700" dirty="0" smtClean="0">
              <a:solidFill>
                <a:srgbClr val="0C2B8E"/>
              </a:solidFill>
              <a:latin typeface="+mj-lt"/>
              <a:ea typeface="Arial" pitchFamily="34" charset="0"/>
              <a:cs typeface="Tahoma" pitchFamily="34" charset="0"/>
            </a:endParaRPr>
          </a:p>
          <a:p>
            <a:pPr marL="0" indent="0" hangingPunct="0">
              <a:spcBef>
                <a:spcPts val="0"/>
              </a:spcBef>
              <a:buSzPct val="45000"/>
              <a:buFont typeface="StarSymbol"/>
              <a:buNone/>
            </a:pPr>
            <a:endParaRPr lang="fr-FR" sz="1700" dirty="0" smtClean="0">
              <a:solidFill>
                <a:srgbClr val="0C2B8E"/>
              </a:solidFill>
              <a:latin typeface="+mj-lt"/>
              <a:ea typeface="Arial" pitchFamily="34" charset="0"/>
              <a:cs typeface="Tahoma" pitchFamily="34" charset="0"/>
            </a:endParaRPr>
          </a:p>
          <a:p>
            <a:pPr marL="0" indent="0" hangingPunct="0">
              <a:spcBef>
                <a:spcPts val="0"/>
              </a:spcBef>
              <a:buSzPct val="45000"/>
              <a:buFont typeface="StarSymbol"/>
              <a:buNone/>
            </a:pPr>
            <a:endParaRPr lang="fr-FR" sz="1700" dirty="0" smtClean="0">
              <a:solidFill>
                <a:srgbClr val="0C2B8E"/>
              </a:solidFill>
              <a:latin typeface="+mj-lt"/>
              <a:ea typeface="Arial" pitchFamily="34" charset="0"/>
              <a:cs typeface="Tahoma" pitchFamily="34" charset="0"/>
            </a:endParaRPr>
          </a:p>
          <a:p>
            <a:pPr marL="0" indent="0" algn="just" hangingPunct="0">
              <a:spcBef>
                <a:spcPts val="0"/>
              </a:spcBef>
              <a:buSzPct val="45000"/>
              <a:buFont typeface="StarSymbol"/>
              <a:buNone/>
            </a:pPr>
            <a:r>
              <a:rPr lang="fr-FR" sz="3200" b="1" dirty="0" smtClean="0">
                <a:solidFill>
                  <a:srgbClr val="ED5254"/>
                </a:solidFill>
                <a:latin typeface="+mj-lt"/>
                <a:ea typeface="Arial" pitchFamily="34" charset="0"/>
                <a:cs typeface="Tahoma" pitchFamily="34" charset="0"/>
              </a:rPr>
              <a:t>190</a:t>
            </a:r>
            <a:r>
              <a:rPr lang="fr-FR" sz="3200" b="1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 </a:t>
            </a:r>
            <a:r>
              <a:rPr lang="fr-FR" sz="1700" dirty="0" smtClean="0">
                <a:solidFill>
                  <a:srgbClr val="0C2B8E"/>
                </a:solidFill>
                <a:latin typeface="+mj-lt"/>
                <a:ea typeface="Arial" pitchFamily="34" charset="0"/>
                <a:cs typeface="Tahoma" pitchFamily="34" charset="0"/>
              </a:rPr>
              <a:t>assistances conseils et études</a:t>
            </a:r>
            <a:endParaRPr lang="fr-FR" sz="1700" dirty="0">
              <a:solidFill>
                <a:srgbClr val="0C2B8E"/>
              </a:solidFill>
              <a:latin typeface="+mj-lt"/>
              <a:ea typeface="Arial" pitchFamily="34" charset="0"/>
              <a:cs typeface="Tahoma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6383238" y="1704708"/>
            <a:ext cx="0" cy="2088232"/>
          </a:xfrm>
          <a:prstGeom prst="line">
            <a:avLst/>
          </a:prstGeom>
          <a:ln w="168275">
            <a:solidFill>
              <a:srgbClr val="ED51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Image 7" descr="CH_20160405_379c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319342" y="4149874"/>
            <a:ext cx="2914679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Un fonctionnement partenarial</a:t>
            </a:r>
            <a:endParaRPr lang="fr-FR" dirty="0"/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910630" y="1462658"/>
            <a:ext cx="9865096" cy="57606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2400" dirty="0" smtClean="0">
                <a:solidFill>
                  <a:srgbClr val="003399"/>
                </a:solidFill>
              </a:rPr>
              <a:t>Près de </a:t>
            </a:r>
            <a:r>
              <a:rPr lang="fr-FR" sz="2400" b="1" dirty="0" smtClean="0">
                <a:solidFill>
                  <a:srgbClr val="003399"/>
                </a:solidFill>
              </a:rPr>
              <a:t>1300 partenaires </a:t>
            </a:r>
            <a:r>
              <a:rPr lang="fr-FR" sz="2400" dirty="0" smtClean="0">
                <a:solidFill>
                  <a:srgbClr val="003399"/>
                </a:solidFill>
              </a:rPr>
              <a:t>Atout France</a:t>
            </a:r>
          </a:p>
          <a:p>
            <a:endParaRPr lang="fr-FR" dirty="0"/>
          </a:p>
        </p:txBody>
      </p:sp>
      <p:sp>
        <p:nvSpPr>
          <p:cNvPr id="11" name="Espace réservé du texte 1"/>
          <p:cNvSpPr>
            <a:spLocks noGrp="1"/>
          </p:cNvSpPr>
          <p:nvPr>
            <p:ph type="body" idx="4294967295"/>
          </p:nvPr>
        </p:nvSpPr>
        <p:spPr>
          <a:xfrm>
            <a:off x="910630" y="2133650"/>
            <a:ext cx="5328592" cy="232425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2000" dirty="0" smtClean="0">
                <a:solidFill>
                  <a:srgbClr val="003399"/>
                </a:solidFill>
              </a:rPr>
              <a:t>Atout France a développé un modèle partenarial unique et original, avec tous les acteurs du tourisme (qu’ils soient institutionnels, associatifs ou privés).</a:t>
            </a:r>
          </a:p>
          <a:p>
            <a:pPr marL="0" indent="0" algn="just">
              <a:buNone/>
            </a:pPr>
            <a:endParaRPr lang="fr-FR" sz="1500" dirty="0">
              <a:solidFill>
                <a:srgbClr val="003399"/>
              </a:solidFill>
            </a:endParaRPr>
          </a:p>
          <a:p>
            <a:pPr marL="0" indent="0" algn="just">
              <a:buNone/>
            </a:pPr>
            <a:r>
              <a:rPr lang="fr-FR" sz="2100" dirty="0">
                <a:solidFill>
                  <a:srgbClr val="0C2B8E"/>
                </a:solidFill>
              </a:rPr>
              <a:t>L’Agence s’engage à favoriser le développement </a:t>
            </a:r>
            <a:r>
              <a:rPr lang="fr-FR" sz="2100" dirty="0" smtClean="0">
                <a:solidFill>
                  <a:srgbClr val="0C2B8E"/>
                </a:solidFill>
              </a:rPr>
              <a:t>de leurs </a:t>
            </a:r>
            <a:r>
              <a:rPr lang="fr-FR" sz="2100" dirty="0">
                <a:solidFill>
                  <a:srgbClr val="0C2B8E"/>
                </a:solidFill>
              </a:rPr>
              <a:t>clientèles nationales et </a:t>
            </a:r>
            <a:r>
              <a:rPr lang="fr-FR" sz="2100" dirty="0" smtClean="0">
                <a:solidFill>
                  <a:srgbClr val="0C2B8E"/>
                </a:solidFill>
              </a:rPr>
              <a:t>internationales.</a:t>
            </a:r>
            <a:endParaRPr lang="fr-FR" sz="1300" dirty="0" smtClean="0">
              <a:solidFill>
                <a:srgbClr val="0C2B8E"/>
              </a:solidFill>
            </a:endParaRPr>
          </a:p>
        </p:txBody>
      </p:sp>
      <p:pic>
        <p:nvPicPr>
          <p:cNvPr id="12" name="Image 11" descr="DSC_0025JP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990750" y="4528364"/>
            <a:ext cx="2519924" cy="1672837"/>
          </a:xfrm>
          <a:prstGeom prst="rect">
            <a:avLst/>
          </a:prstGeom>
        </p:spPr>
      </p:pic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704806040"/>
              </p:ext>
            </p:extLst>
          </p:nvPr>
        </p:nvGraphicFramePr>
        <p:xfrm>
          <a:off x="6250698" y="2267481"/>
          <a:ext cx="51845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Espace réservé du texte 19"/>
          <p:cNvSpPr>
            <a:spLocks noGrp="1"/>
          </p:cNvSpPr>
          <p:nvPr>
            <p:ph type="body" sz="quarter" idx="4294967295"/>
          </p:nvPr>
        </p:nvSpPr>
        <p:spPr>
          <a:xfrm>
            <a:off x="6715841" y="2063194"/>
            <a:ext cx="5472608" cy="5040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2000" b="1" baseline="0">
                <a:solidFill>
                  <a:srgbClr val="ED5254"/>
                </a:solidFill>
              </a:defRPr>
            </a:lvl1pPr>
          </a:lstStyle>
          <a:p>
            <a:pPr marL="0" indent="0" hangingPunct="0">
              <a:spcBef>
                <a:spcPts val="0"/>
              </a:spcBef>
            </a:pPr>
            <a:r>
              <a:rPr lang="fr-FR" dirty="0" smtClean="0"/>
              <a:t>Profil des professionnels partenaires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0506324" y="5569871"/>
            <a:ext cx="2364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ED5254"/>
                </a:solidFill>
              </a:rPr>
              <a:t>Acteurs privés</a:t>
            </a:r>
          </a:p>
          <a:p>
            <a:endParaRPr lang="fr-FR" sz="1200" b="1" dirty="0" smtClean="0">
              <a:solidFill>
                <a:srgbClr val="ED5254"/>
              </a:solidFill>
            </a:endParaRPr>
          </a:p>
          <a:p>
            <a:r>
              <a:rPr lang="fr-FR" sz="1200" b="1" dirty="0" smtClean="0">
                <a:solidFill>
                  <a:srgbClr val="0C2B8E"/>
                </a:solidFill>
              </a:rPr>
              <a:t>Institutionnels</a:t>
            </a:r>
            <a:endParaRPr lang="fr-FR" sz="1200" b="1" dirty="0">
              <a:solidFill>
                <a:srgbClr val="0C2B8E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0356570" y="5654631"/>
            <a:ext cx="144016" cy="476810"/>
            <a:chOff x="9983638" y="3788817"/>
            <a:chExt cx="72008" cy="432048"/>
          </a:xfrm>
        </p:grpSpPr>
        <p:sp>
          <p:nvSpPr>
            <p:cNvPr id="18" name="Rectangle 17"/>
            <p:cNvSpPr/>
            <p:nvPr/>
          </p:nvSpPr>
          <p:spPr>
            <a:xfrm>
              <a:off x="9983638" y="3788817"/>
              <a:ext cx="72008" cy="72008"/>
            </a:xfrm>
            <a:prstGeom prst="rect">
              <a:avLst/>
            </a:prstGeom>
            <a:solidFill>
              <a:srgbClr val="ED52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983638" y="4148857"/>
              <a:ext cx="72008" cy="72008"/>
            </a:xfrm>
            <a:prstGeom prst="rect">
              <a:avLst/>
            </a:prstGeom>
            <a:solidFill>
              <a:srgbClr val="0C2B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0C2B8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387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8742" y="294851"/>
            <a:ext cx="10971372" cy="1143265"/>
          </a:xfrm>
        </p:spPr>
        <p:txBody>
          <a:bodyPr/>
          <a:lstStyle/>
          <a:p>
            <a:r>
              <a:rPr lang="fr-FR" sz="2400" dirty="0"/>
              <a:t>Faciliter le montage des projets et l’appui au </a:t>
            </a:r>
            <a:r>
              <a:rPr lang="fr-FR" sz="2400" dirty="0" smtClean="0"/>
              <a:t>développement</a:t>
            </a:r>
            <a:br>
              <a:rPr lang="fr-FR" sz="2400" dirty="0" smtClean="0"/>
            </a:br>
            <a:r>
              <a:rPr lang="fr-FR" sz="2400" dirty="0" smtClean="0"/>
              <a:t> </a:t>
            </a:r>
            <a:r>
              <a:rPr lang="fr-FR" sz="2400" dirty="0"/>
              <a:t>des destinations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5879182" y="1438116"/>
            <a:ext cx="5400600" cy="4536504"/>
          </a:xfrm>
        </p:spPr>
        <p:txBody>
          <a:bodyPr>
            <a:normAutofit fontScale="85000" lnSpcReduction="10000"/>
          </a:bodyPr>
          <a:lstStyle/>
          <a:p>
            <a:pPr marL="85725" algn="just"/>
            <a:endParaRPr lang="fr-FR" dirty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 algn="just"/>
            <a:r>
              <a:rPr lang="fr-FR" sz="2400" b="1" i="1" dirty="0" smtClean="0">
                <a:solidFill>
                  <a:srgbClr val="ED5254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France Tourisme Ingénierie</a:t>
            </a:r>
          </a:p>
          <a:p>
            <a:pPr marL="85725" algn="just"/>
            <a:endParaRPr lang="fr-FR" b="1" dirty="0" smtClean="0">
              <a:solidFill>
                <a:srgbClr val="ED5254"/>
              </a:solidFill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 algn="just"/>
            <a:r>
              <a:rPr lang="fr-FR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France Tourisme Ingénierie est </a:t>
            </a:r>
            <a:r>
              <a:rPr lang="fr-FR" b="1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un dispositif national initié par le Gouvernement </a:t>
            </a:r>
            <a:r>
              <a:rPr lang="fr-FR" b="1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en 2018 </a:t>
            </a:r>
            <a:r>
              <a:rPr lang="fr-FR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afin </a:t>
            </a:r>
            <a:r>
              <a:rPr lang="fr-FR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de mettre</a:t>
            </a:r>
            <a:r>
              <a:rPr lang="fr-FR" dirty="0" smtClean="0"/>
              <a:t> </a:t>
            </a:r>
            <a:r>
              <a:rPr lang="fr-FR" dirty="0"/>
              <a:t>en œuvre </a:t>
            </a:r>
            <a:r>
              <a:rPr lang="fr-FR" dirty="0" smtClean="0"/>
              <a:t>des </a:t>
            </a:r>
            <a:r>
              <a:rPr lang="fr-FR" dirty="0"/>
              <a:t>démarches d’investissement innovantes favorisant la rénovation de l’immobilier de loisir et la transition énergétique dans les stations. Un échantillon de </a:t>
            </a:r>
            <a:r>
              <a:rPr lang="fr-FR" b="1" dirty="0"/>
              <a:t>13 stations littorales et de montagne </a:t>
            </a:r>
            <a:r>
              <a:rPr lang="fr-FR" dirty="0"/>
              <a:t>a été constitué pour participer à l’expérimentation pilote</a:t>
            </a:r>
            <a:r>
              <a:rPr lang="fr-FR" dirty="0" smtClean="0"/>
              <a:t>.</a:t>
            </a:r>
          </a:p>
          <a:p>
            <a:pPr marL="85725" algn="just"/>
            <a:endParaRPr lang="fr-FR" dirty="0">
              <a:latin typeface="Century Gothic" pitchFamily="34" charset="0"/>
            </a:endParaRPr>
          </a:p>
          <a:p>
            <a:pPr marL="85725" algn="just"/>
            <a:r>
              <a:rPr lang="fr-FR" dirty="0"/>
              <a:t>Un second programme est en cours de lancement et porte sur </a:t>
            </a:r>
            <a:r>
              <a:rPr lang="fr-FR" b="1" dirty="0"/>
              <a:t>l’appui au montage des projets d’investissement structurants. </a:t>
            </a:r>
            <a:r>
              <a:rPr lang="fr-FR" dirty="0"/>
              <a:t>Il se déclinera </a:t>
            </a:r>
            <a:r>
              <a:rPr lang="fr-FR" b="1" dirty="0"/>
              <a:t>en partenariat étroit avec les régions.</a:t>
            </a:r>
          </a:p>
          <a:p>
            <a:pPr marL="85725" algn="just"/>
            <a:endParaRPr lang="fr-FR" dirty="0">
              <a:latin typeface="Century Gothic" pitchFamily="34" charset="0"/>
            </a:endParaRPr>
          </a:p>
        </p:txBody>
      </p:sp>
      <p:pic>
        <p:nvPicPr>
          <p:cNvPr id="7" name="Espace réservé pour une image  6" descr="ingecharteiStock_37043072_XLARGE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/>
          <a:srcRect l="5663" r="5663"/>
          <a:stretch>
            <a:fillRect/>
          </a:stretch>
        </p:blipFill>
        <p:spPr>
          <a:xfrm>
            <a:off x="1126654" y="4077866"/>
            <a:ext cx="3142196" cy="23820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ZoneTexte 2"/>
          <p:cNvSpPr txBox="1"/>
          <p:nvPr/>
        </p:nvSpPr>
        <p:spPr>
          <a:xfrm>
            <a:off x="838622" y="1734989"/>
            <a:ext cx="464575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fr-FR" sz="2000" b="1" dirty="0">
                <a:solidFill>
                  <a:srgbClr val="ED5254"/>
                </a:solidFill>
              </a:rPr>
              <a:t>Conduite de </a:t>
            </a:r>
            <a:r>
              <a:rPr lang="fr-FR" sz="2000" b="1" dirty="0" smtClean="0">
                <a:solidFill>
                  <a:srgbClr val="ED5254"/>
                </a:solidFill>
              </a:rPr>
              <a:t>projets</a:t>
            </a:r>
          </a:p>
          <a:p>
            <a:endParaRPr lang="fr-FR" dirty="0"/>
          </a:p>
          <a:p>
            <a:pPr algn="just"/>
            <a:r>
              <a:rPr lang="fr-FR" sz="1600" dirty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Au service des territoires, Atout France œuvre aux côtés des acteurs et des professionnels du tourisme dans l’</a:t>
            </a:r>
            <a:r>
              <a:rPr lang="fr-FR" sz="1600" b="1" dirty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analyse</a:t>
            </a:r>
            <a:r>
              <a:rPr lang="fr-FR" sz="1600" dirty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 de leur stratégie touristique, et apporte </a:t>
            </a:r>
            <a:r>
              <a:rPr lang="fr-FR" sz="1600" b="1" dirty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son expertise </a:t>
            </a:r>
            <a:r>
              <a:rPr lang="fr-FR" sz="1600" dirty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dans la mise en place de leurs projets d’investissement.</a:t>
            </a:r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2718" y="189435"/>
            <a:ext cx="11043380" cy="1097860"/>
          </a:xfrm>
        </p:spPr>
        <p:txBody>
          <a:bodyPr>
            <a:normAutofit/>
          </a:bodyPr>
          <a:lstStyle/>
          <a:p>
            <a:r>
              <a:rPr lang="fr-FR" sz="2200" dirty="0"/>
              <a:t>Renforcer la notoriété des marques mondiales </a:t>
            </a:r>
            <a:r>
              <a:rPr lang="fr-FR" sz="2200" dirty="0" smtClean="0"/>
              <a:t>de destinations et </a:t>
            </a:r>
            <a:r>
              <a:rPr lang="fr-FR" sz="2200" dirty="0"/>
              <a:t>des filières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863527" y="1871084"/>
            <a:ext cx="4871727" cy="5421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/>
              <a:t>Campagnes de </a:t>
            </a:r>
            <a:r>
              <a:rPr lang="fr-FR" dirty="0" smtClean="0"/>
              <a:t>communication et événementiels</a:t>
            </a:r>
            <a:endParaRPr lang="fr-FR" dirty="0">
              <a:solidFill>
                <a:srgbClr val="003399"/>
              </a:solidFill>
            </a:endParaRPr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863527" y="2565698"/>
            <a:ext cx="4511948" cy="1794913"/>
          </a:xfrm>
        </p:spPr>
        <p:txBody>
          <a:bodyPr>
            <a:noAutofit/>
          </a:bodyPr>
          <a:lstStyle/>
          <a:p>
            <a:pPr marL="371475" indent="-285750" algn="just" eaLnBrk="0" hangingPunct="0">
              <a:buFontTx/>
              <a:buChar char="-"/>
            </a:pPr>
            <a:r>
              <a:rPr lang="fr-FR" sz="1600" dirty="0" smtClean="0"/>
              <a:t>Campagnes d’affichages,</a:t>
            </a:r>
          </a:p>
          <a:p>
            <a:pPr marL="371475" indent="-285750" algn="just" eaLnBrk="0" hangingPunct="0">
              <a:buFontTx/>
              <a:buChar char="-"/>
            </a:pPr>
            <a:r>
              <a:rPr lang="fr-FR" sz="1600" dirty="0" smtClean="0"/>
              <a:t>Campagnes digitales,</a:t>
            </a:r>
          </a:p>
          <a:p>
            <a:pPr marL="371475" indent="-285750" algn="just" eaLnBrk="0" hangingPunct="0">
              <a:buFontTx/>
              <a:buChar char="-"/>
            </a:pPr>
            <a:r>
              <a:rPr lang="fr-FR" sz="1600" dirty="0" smtClean="0"/>
              <a:t>Actions sur les réseaux sociaux,</a:t>
            </a:r>
          </a:p>
          <a:p>
            <a:pPr marL="371475" indent="-285750" algn="just" eaLnBrk="0" hangingPunct="0">
              <a:buFontTx/>
              <a:buChar char="-"/>
            </a:pPr>
            <a:r>
              <a:rPr lang="fr-FR" sz="1600" dirty="0" smtClean="0"/>
              <a:t>Opérations </a:t>
            </a:r>
            <a:r>
              <a:rPr lang="fr-FR" sz="1600" dirty="0" smtClean="0"/>
              <a:t>événementielles</a:t>
            </a:r>
            <a:endParaRPr lang="fr-FR" sz="1700" dirty="0" smtClean="0"/>
          </a:p>
          <a:p>
            <a:pPr marL="85725" algn="just" eaLnBrk="0" hangingPunct="0"/>
            <a:endParaRPr lang="fr-FR" sz="1700" dirty="0" smtClean="0"/>
          </a:p>
          <a:p>
            <a:pPr marL="85725" algn="just" eaLnBrk="0" hangingPunct="0"/>
            <a:endParaRPr lang="fr-FR" sz="1700" dirty="0"/>
          </a:p>
          <a:p>
            <a:pPr marL="85725" algn="just" eaLnBrk="0" hangingPunct="0"/>
            <a:endParaRPr lang="fr-FR" sz="1700" dirty="0"/>
          </a:p>
        </p:txBody>
      </p:sp>
      <p:sp>
        <p:nvSpPr>
          <p:cNvPr id="7" name="Rectangle 6"/>
          <p:cNvSpPr/>
          <p:nvPr/>
        </p:nvSpPr>
        <p:spPr>
          <a:xfrm>
            <a:off x="5978714" y="1911185"/>
            <a:ext cx="4874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ED5254"/>
                </a:solidFill>
              </a:rPr>
              <a:t>Actions</a:t>
            </a:r>
            <a:r>
              <a:rPr lang="fr-FR" sz="2000" dirty="0"/>
              <a:t> </a:t>
            </a:r>
            <a:r>
              <a:rPr lang="fr-FR" sz="2000" b="1" dirty="0" smtClean="0">
                <a:solidFill>
                  <a:srgbClr val="ED5254"/>
                </a:solidFill>
              </a:rPr>
              <a:t>presse &amp; </a:t>
            </a:r>
            <a:r>
              <a:rPr lang="fr-FR" sz="2000" b="1" dirty="0">
                <a:solidFill>
                  <a:srgbClr val="ED5254"/>
                </a:solidFill>
              </a:rPr>
              <a:t>e-in</a:t>
            </a:r>
            <a:r>
              <a:rPr lang="fr-FR" sz="2000" b="1" dirty="0" smtClean="0">
                <a:solidFill>
                  <a:srgbClr val="ED5254"/>
                </a:solidFill>
              </a:rPr>
              <a:t>fluenceurs</a:t>
            </a:r>
            <a:endParaRPr lang="fr-FR" sz="2000" b="1" dirty="0">
              <a:solidFill>
                <a:srgbClr val="ED5254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58048" y="2536779"/>
            <a:ext cx="563387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1600" dirty="0" smtClean="0">
                <a:solidFill>
                  <a:srgbClr val="003399"/>
                </a:solidFill>
              </a:rPr>
              <a:t>Présentation aux journalistes et aux blogueurs des offres des destinations françaises autour de workshops ou conférences </a:t>
            </a:r>
          </a:p>
          <a:p>
            <a:pPr marL="285750" indent="-285750" algn="just">
              <a:buFontTx/>
              <a:buChar char="-"/>
            </a:pPr>
            <a:r>
              <a:rPr lang="fr-FR" sz="1600" dirty="0" smtClean="0">
                <a:solidFill>
                  <a:srgbClr val="003399"/>
                </a:solidFill>
              </a:rPr>
              <a:t>Voyages de presse</a:t>
            </a:r>
          </a:p>
          <a:p>
            <a:pPr marL="285750" indent="-285750" algn="just">
              <a:buFontTx/>
              <a:buChar char="-"/>
            </a:pPr>
            <a:r>
              <a:rPr lang="fr-FR" sz="1600" dirty="0" smtClean="0">
                <a:solidFill>
                  <a:srgbClr val="003399"/>
                </a:solidFill>
              </a:rPr>
              <a:t>Accueils d’e-influenceurs</a:t>
            </a:r>
          </a:p>
          <a:p>
            <a:pPr algn="just"/>
            <a:endParaRPr lang="fr-FR" sz="1700" dirty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800" dirty="0">
              <a:solidFill>
                <a:srgbClr val="003399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10630" y="1193436"/>
            <a:ext cx="10701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C2B8E"/>
                </a:solidFill>
              </a:rPr>
              <a:t>Chaque année </a:t>
            </a:r>
            <a:r>
              <a:rPr lang="fr-FR" sz="1600" b="1" dirty="0" smtClean="0">
                <a:solidFill>
                  <a:srgbClr val="0C2B8E"/>
                </a:solidFill>
              </a:rPr>
              <a:t>2 400 opérations de promotion </a:t>
            </a:r>
            <a:r>
              <a:rPr lang="fr-FR" sz="1600" dirty="0" smtClean="0">
                <a:solidFill>
                  <a:srgbClr val="0C2B8E"/>
                </a:solidFill>
              </a:rPr>
              <a:t>sont déployées par Atout France à destination du grand public, de la presse et des professionnels internationaux.</a:t>
            </a:r>
            <a:endParaRPr lang="fr-FR" sz="1600" dirty="0">
              <a:solidFill>
                <a:srgbClr val="0C2B8E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3"/>
          <a:stretch/>
        </p:blipFill>
        <p:spPr>
          <a:xfrm>
            <a:off x="7062279" y="4365898"/>
            <a:ext cx="3425414" cy="20670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7415461" y="6423933"/>
            <a:ext cx="3072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0C2B8E"/>
                </a:solidFill>
              </a:rPr>
              <a:t>Accueil presse de Culture et Création à Paris</a:t>
            </a:r>
            <a:endParaRPr lang="fr-FR" sz="1000" dirty="0">
              <a:solidFill>
                <a:srgbClr val="0C2B8E"/>
              </a:solidFill>
            </a:endParaRPr>
          </a:p>
        </p:txBody>
      </p:sp>
      <p:pic>
        <p:nvPicPr>
          <p:cNvPr id="12" name="Image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t="23696" r="21357" b="13490"/>
          <a:stretch/>
        </p:blipFill>
        <p:spPr bwMode="auto">
          <a:xfrm>
            <a:off x="1126654" y="4414549"/>
            <a:ext cx="3816424" cy="201836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21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2718" y="189434"/>
            <a:ext cx="11043380" cy="1143265"/>
          </a:xfrm>
        </p:spPr>
        <p:txBody>
          <a:bodyPr>
            <a:normAutofit/>
          </a:bodyPr>
          <a:lstStyle/>
          <a:p>
            <a:r>
              <a:rPr lang="fr-FR" sz="2200" dirty="0"/>
              <a:t>Renforcer la notoriété des marques mondiales </a:t>
            </a:r>
            <a:r>
              <a:rPr lang="fr-FR" sz="2200" dirty="0" smtClean="0"/>
              <a:t>de destinations et </a:t>
            </a:r>
            <a:r>
              <a:rPr lang="fr-FR" sz="2200" dirty="0"/>
              <a:t>des filières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109401" y="1698497"/>
            <a:ext cx="4351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ED5254"/>
                </a:solidFill>
              </a:rPr>
              <a:t>Salons professionnels</a:t>
            </a:r>
            <a:endParaRPr lang="fr-FR" sz="2000" b="1" dirty="0">
              <a:solidFill>
                <a:srgbClr val="ED5254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09401" y="2241665"/>
            <a:ext cx="4985805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0C2B8E"/>
                </a:solidFill>
              </a:rPr>
              <a:t>Organisation en France de salons </a:t>
            </a:r>
            <a:r>
              <a:rPr lang="fr-FR" sz="1800" b="1" dirty="0" err="1" smtClean="0">
                <a:solidFill>
                  <a:srgbClr val="0C2B8E"/>
                </a:solidFill>
              </a:rPr>
              <a:t>BtoB</a:t>
            </a:r>
            <a:endParaRPr lang="fr-FR" sz="1800" b="1" dirty="0" smtClean="0">
              <a:solidFill>
                <a:srgbClr val="0C2B8E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Rendez-vous en France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Grand Ski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France Meeting Event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Destination Vignobles</a:t>
            </a:r>
          </a:p>
          <a:p>
            <a:pPr marL="285750" indent="-285750" algn="just">
              <a:buFontTx/>
              <a:buChar char="-"/>
            </a:pPr>
            <a:endParaRPr lang="fr-FR" sz="1800" dirty="0" smtClean="0">
              <a:solidFill>
                <a:srgbClr val="0C2B8E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0C2B8E"/>
                </a:solidFill>
              </a:rPr>
              <a:t>Participation à des salons </a:t>
            </a:r>
            <a:r>
              <a:rPr lang="fr-FR" sz="1800" b="1" dirty="0" smtClean="0">
                <a:solidFill>
                  <a:srgbClr val="0C2B8E"/>
                </a:solidFill>
              </a:rPr>
              <a:t>internationaux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ITB Berlin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IMEX Francfort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WTM Londres</a:t>
            </a:r>
          </a:p>
          <a:p>
            <a:pPr marL="285750" indent="-285750" algn="just">
              <a:buFontTx/>
              <a:buChar char="-"/>
            </a:pPr>
            <a:r>
              <a:rPr lang="fr-FR" sz="1800" dirty="0" smtClean="0">
                <a:solidFill>
                  <a:srgbClr val="0C2B8E"/>
                </a:solidFill>
              </a:rPr>
              <a:t>IBTM Barcelone</a:t>
            </a:r>
            <a:endParaRPr lang="fr-FR" sz="1800" dirty="0">
              <a:solidFill>
                <a:srgbClr val="0C2B8E"/>
              </a:solidFill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fr-FR" sz="1700" dirty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800" dirty="0">
              <a:solidFill>
                <a:srgbClr val="003399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66506" y="5293934"/>
            <a:ext cx="5013329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700" dirty="0" smtClean="0">
                <a:solidFill>
                  <a:srgbClr val="003399"/>
                </a:solidFill>
              </a:rPr>
              <a:t>Démarchages de tour-opérateurs internationaux</a:t>
            </a:r>
          </a:p>
          <a:p>
            <a:pPr marL="285750" indent="-285750" algn="just">
              <a:buFontTx/>
              <a:buChar char="-"/>
            </a:pPr>
            <a:r>
              <a:rPr lang="fr-FR" sz="1700" dirty="0" smtClean="0">
                <a:solidFill>
                  <a:srgbClr val="003399"/>
                </a:solidFill>
              </a:rPr>
              <a:t>Formations personnalisées d’agents de voyages</a:t>
            </a:r>
            <a:endParaRPr lang="fr-FR" sz="1700" dirty="0">
              <a:solidFill>
                <a:srgbClr val="003399"/>
              </a:solidFill>
            </a:endParaRPr>
          </a:p>
          <a:p>
            <a:pPr>
              <a:lnSpc>
                <a:spcPct val="150000"/>
              </a:lnSpc>
            </a:pPr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700" dirty="0" smtClean="0">
              <a:solidFill>
                <a:srgbClr val="003399"/>
              </a:solidFill>
            </a:endParaRPr>
          </a:p>
          <a:p>
            <a:endParaRPr lang="fr-FR" sz="1800" dirty="0">
              <a:solidFill>
                <a:srgbClr val="003399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55246" y="4581922"/>
            <a:ext cx="43519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900" b="1" dirty="0" smtClean="0">
                <a:solidFill>
                  <a:srgbClr val="ED5254"/>
                </a:solidFill>
              </a:rPr>
              <a:t>Actions auprès des professionnels internationaux pour nos partenaires </a:t>
            </a:r>
            <a:endParaRPr lang="fr-FR" sz="1900" b="1" dirty="0">
              <a:solidFill>
                <a:srgbClr val="ED5254"/>
              </a:solidFill>
            </a:endParaRPr>
          </a:p>
        </p:txBody>
      </p:sp>
      <p:pic>
        <p:nvPicPr>
          <p:cNvPr id="17" name="Image 1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/>
          <a:stretch/>
        </p:blipFill>
        <p:spPr bwMode="auto">
          <a:xfrm>
            <a:off x="6679935" y="1668292"/>
            <a:ext cx="4186470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600548" y="3888264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C2B8E"/>
                </a:solidFill>
              </a:rPr>
              <a:t>Salon Rendez-vous en France 2018</a:t>
            </a:r>
            <a:endParaRPr lang="fr-FR" sz="1100" dirty="0">
              <a:solidFill>
                <a:srgbClr val="0C2B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46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4726" y="189434"/>
            <a:ext cx="10971372" cy="1143265"/>
          </a:xfrm>
        </p:spPr>
        <p:txBody>
          <a:bodyPr/>
          <a:lstStyle/>
          <a:p>
            <a:r>
              <a:rPr lang="fr-FR" sz="2400" dirty="0" smtClean="0"/>
              <a:t> Identifier </a:t>
            </a:r>
            <a:r>
              <a:rPr lang="fr-FR" sz="2400" dirty="0"/>
              <a:t>les potentiels de </a:t>
            </a:r>
            <a:r>
              <a:rPr lang="fr-FR" sz="2400" dirty="0" smtClean="0"/>
              <a:t>développement et former</a:t>
            </a:r>
            <a:endParaRPr lang="fr-FR" sz="24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5807174" y="1413570"/>
            <a:ext cx="5976664" cy="50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 smtClean="0"/>
              <a:t>L’observation et la connaissance des marchés</a:t>
            </a:r>
            <a:endParaRPr lang="fr-FR" sz="1800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5951190" y="1773611"/>
            <a:ext cx="5472608" cy="3273888"/>
          </a:xfrm>
        </p:spPr>
        <p:txBody>
          <a:bodyPr>
            <a:normAutofit fontScale="70000" lnSpcReduction="20000"/>
          </a:bodyPr>
          <a:lstStyle/>
          <a:p>
            <a:pPr algn="just"/>
            <a:endParaRPr lang="fr-FR" dirty="0" smtClean="0">
              <a:latin typeface="Century Gothic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b="1" dirty="0" smtClean="0">
                <a:latin typeface="Century Gothic" pitchFamily="34" charset="0"/>
              </a:rPr>
              <a:t>Une veille stratégique </a:t>
            </a:r>
            <a:r>
              <a:rPr lang="fr-FR" dirty="0"/>
              <a:t>a</a:t>
            </a:r>
            <a:r>
              <a:rPr lang="fr-FR" dirty="0" smtClean="0"/>
              <a:t>fin </a:t>
            </a:r>
            <a:r>
              <a:rPr lang="fr-FR" dirty="0"/>
              <a:t>de connaître précisément l’environnement touristique international et de mettre en œuvre des actions efficaces pour le </a:t>
            </a:r>
            <a:r>
              <a:rPr lang="fr-FR" dirty="0" smtClean="0"/>
              <a:t>secteur</a:t>
            </a:r>
            <a:r>
              <a:rPr lang="fr-FR" dirty="0" smtClean="0">
                <a:latin typeface="Century Gothic" pitchFamily="34" charset="0"/>
              </a:rPr>
              <a:t/>
            </a:r>
            <a:br>
              <a:rPr lang="fr-FR" dirty="0" smtClean="0">
                <a:latin typeface="Century Gothic" pitchFamily="34" charset="0"/>
              </a:rPr>
            </a:br>
            <a:endParaRPr lang="fr-FR" dirty="0" smtClean="0">
              <a:latin typeface="Century Gothic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b="1" dirty="0" smtClean="0">
                <a:latin typeface="Century Gothic" pitchFamily="34" charset="0"/>
              </a:rPr>
              <a:t>2 dispositifs d’observation conjoncturelle </a:t>
            </a:r>
            <a:r>
              <a:rPr lang="fr-FR" dirty="0" smtClean="0">
                <a:latin typeface="Century Gothic" pitchFamily="34" charset="0"/>
              </a:rPr>
              <a:t>permettant de déceler les </a:t>
            </a:r>
            <a:r>
              <a:rPr lang="fr-FR" dirty="0" smtClean="0">
                <a:latin typeface="Century Gothic" pitchFamily="34" charset="0"/>
              </a:rPr>
              <a:t>tendances</a:t>
            </a:r>
          </a:p>
          <a:p>
            <a:pPr marL="342900" indent="-342900" algn="just">
              <a:buFontTx/>
              <a:buChar char="-"/>
            </a:pPr>
            <a:endParaRPr lang="fr-FR" dirty="0" smtClean="0">
              <a:latin typeface="Century Gothic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b="1" dirty="0" smtClean="0">
                <a:latin typeface="Century Gothic" pitchFamily="34" charset="0"/>
              </a:rPr>
              <a:t>Un Observatoire de la connectivité </a:t>
            </a:r>
            <a:r>
              <a:rPr lang="fr-FR" dirty="0" smtClean="0">
                <a:latin typeface="Century Gothic" pitchFamily="34" charset="0"/>
              </a:rPr>
              <a:t>aérienne, en partenariat avec ADP, proposant un focus très détaillé sur 12 marchés émetteurs long-courriers.</a:t>
            </a:r>
          </a:p>
          <a:p>
            <a:pPr marL="342900" indent="-342900" algn="just">
              <a:buFontTx/>
              <a:buChar char="-"/>
            </a:pPr>
            <a:endParaRPr lang="fr-FR" dirty="0">
              <a:latin typeface="Century Gothic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b="1" dirty="0" smtClean="0">
                <a:latin typeface="Century Gothic" pitchFamily="34" charset="0"/>
              </a:rPr>
              <a:t>Une quinzaine de publications chaque année </a:t>
            </a:r>
            <a:r>
              <a:rPr lang="fr-FR" dirty="0" smtClean="0">
                <a:latin typeface="Century Gothic" pitchFamily="34" charset="0"/>
              </a:rPr>
              <a:t>qui analysent de manière détaillée une filière, un marché international à potentiel ou les stratégies de développement </a:t>
            </a:r>
            <a:r>
              <a:rPr lang="fr-FR" dirty="0" smtClean="0">
                <a:latin typeface="Century Gothic" pitchFamily="34" charset="0"/>
              </a:rPr>
              <a:t>territorial</a:t>
            </a:r>
          </a:p>
          <a:p>
            <a:pPr marL="342900" indent="-342900" algn="just">
              <a:buFontTx/>
              <a:buChar char="-"/>
            </a:pPr>
            <a:endParaRPr lang="fr-FR" dirty="0" smtClean="0">
              <a:latin typeface="Century Gothic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3" y="1485578"/>
            <a:ext cx="1431330" cy="20162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49" y="1989634"/>
            <a:ext cx="1441715" cy="2033190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t="12771" r="41226" b="1639"/>
          <a:stretch/>
        </p:blipFill>
        <p:spPr bwMode="auto">
          <a:xfrm>
            <a:off x="4207646" y="2565698"/>
            <a:ext cx="1441462" cy="2033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726" y="5085978"/>
            <a:ext cx="3619500" cy="1244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11230" y="5085978"/>
            <a:ext cx="1939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Century Gothic" pitchFamily="34" charset="0"/>
              </a:rPr>
              <a:t>Les formations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335060" y="5590034"/>
            <a:ext cx="5304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sz="1400" b="1" dirty="0">
                <a:solidFill>
                  <a:srgbClr val="0C2B8E"/>
                </a:solidFill>
                <a:latin typeface="Century Gothic" pitchFamily="34" charset="0"/>
              </a:rPr>
              <a:t>Des formations présentielles et en ligne (e-learning, MOOCS) </a:t>
            </a:r>
            <a:r>
              <a:rPr lang="fr-FR" sz="1400" dirty="0">
                <a:solidFill>
                  <a:srgbClr val="0C2B8E"/>
                </a:solidFill>
                <a:latin typeface="Century Gothic" pitchFamily="34" charset="0"/>
              </a:rPr>
              <a:t>pour transmettre et valoriser les travaux et études de Atout France: </a:t>
            </a:r>
            <a:r>
              <a:rPr lang="fr-FR" sz="1400" b="1" dirty="0">
                <a:solidFill>
                  <a:srgbClr val="0C2B8E"/>
                </a:solidFill>
                <a:latin typeface="Century Gothic" pitchFamily="34" charset="0"/>
              </a:rPr>
              <a:t>près de 4000 apprenants par an</a:t>
            </a:r>
            <a:endParaRPr lang="fr-FR" sz="1400" b="1" dirty="0">
              <a:solidFill>
                <a:srgbClr val="0C2B8E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67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4726" y="189434"/>
            <a:ext cx="10971372" cy="1143265"/>
          </a:xfrm>
        </p:spPr>
        <p:txBody>
          <a:bodyPr/>
          <a:lstStyle/>
          <a:p>
            <a:r>
              <a:rPr lang="fr-FR" sz="2400" dirty="0" smtClean="0"/>
              <a:t>Favoriser </a:t>
            </a:r>
            <a:r>
              <a:rPr lang="fr-FR" sz="2400" dirty="0"/>
              <a:t>le renouveau de l’offre et veiller à sa qualité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80539" y="5314428"/>
            <a:ext cx="4769987" cy="1533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564142" y="1773610"/>
            <a:ext cx="5832650" cy="3420095"/>
          </a:xfrm>
        </p:spPr>
        <p:txBody>
          <a:bodyPr>
            <a:noAutofit/>
          </a:bodyPr>
          <a:lstStyle/>
          <a:p>
            <a:r>
              <a:rPr lang="fr-FR" sz="1600" dirty="0" smtClean="0"/>
              <a:t>Le </a:t>
            </a:r>
            <a:r>
              <a:rPr lang="fr-FR" sz="1600" b="1" dirty="0"/>
              <a:t>classement de 1 à 5 étoiles</a:t>
            </a:r>
            <a:r>
              <a:rPr lang="fr-FR" sz="1600" dirty="0"/>
              <a:t> apporte une garantie officielle de qualité de service et de confort aux clientèles </a:t>
            </a:r>
            <a:r>
              <a:rPr lang="fr-FR" sz="1600" dirty="0" smtClean="0"/>
              <a:t>dont </a:t>
            </a:r>
            <a:r>
              <a:rPr lang="fr-FR" sz="1600" dirty="0"/>
              <a:t>les exigences sont de plus en plus élevées. Il concerne tous les types d’hébergements professionnels (hôtels, campings, villages de vacances, parcs résidentiels de loisirs, </a:t>
            </a:r>
            <a:r>
              <a:rPr lang="fr-FR" sz="1600" dirty="0" smtClean="0"/>
              <a:t>résidences </a:t>
            </a:r>
            <a:r>
              <a:rPr lang="fr-FR" sz="1600" dirty="0"/>
              <a:t>de tourisme).</a:t>
            </a:r>
          </a:p>
          <a:p>
            <a:r>
              <a:rPr lang="fr-FR" sz="1600" dirty="0"/>
              <a:t>Tous les cinq ans, les critères du classement évoluent et les hébergements classés sont réévalués. </a:t>
            </a:r>
          </a:p>
          <a:p>
            <a:pPr marL="85725">
              <a:spcBef>
                <a:spcPts val="0"/>
              </a:spcBef>
              <a:spcAft>
                <a:spcPts val="1415"/>
              </a:spcAft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>
              <a:spcBef>
                <a:spcPts val="0"/>
              </a:spcBef>
              <a:spcAft>
                <a:spcPts val="1415"/>
              </a:spcAft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371475" indent="-285750">
              <a:spcBef>
                <a:spcPts val="0"/>
              </a:spcBef>
              <a:spcAft>
                <a:spcPts val="1415"/>
              </a:spcAft>
              <a:buFont typeface="Arial" panose="020B0604020202020204" pitchFamily="34" charset="0"/>
              <a:buChar char="•"/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/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564142" y="1332699"/>
            <a:ext cx="5328593" cy="420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700" dirty="0" smtClean="0"/>
              <a:t>Classement des hébergements du tourisme</a:t>
            </a:r>
            <a:endParaRPr lang="fr-FR" sz="1700" dirty="0"/>
          </a:p>
          <a:p>
            <a:pPr marL="0" indent="0">
              <a:buNone/>
            </a:pPr>
            <a:endParaRPr lang="fr-FR" dirty="0">
              <a:solidFill>
                <a:srgbClr val="0033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9926" y="4119289"/>
            <a:ext cx="5630007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188" indent="-408188">
              <a:spcBef>
                <a:spcPct val="20000"/>
              </a:spcBef>
              <a:buClr>
                <a:srgbClr val="ED5254"/>
              </a:buClr>
              <a:buSzPct val="100000"/>
              <a:buFont typeface="Symbol" pitchFamily="18" charset="2"/>
              <a:buChar char=""/>
            </a:pPr>
            <a:r>
              <a:rPr lang="fr-FR" sz="1400" b="1" dirty="0">
                <a:solidFill>
                  <a:srgbClr val="ED5254"/>
                </a:solidFill>
              </a:rPr>
              <a:t>22 000 hébergements classés depuis 2010 </a:t>
            </a:r>
          </a:p>
          <a:p>
            <a:pPr marL="408188" indent="-408188">
              <a:spcBef>
                <a:spcPct val="20000"/>
              </a:spcBef>
              <a:buClr>
                <a:srgbClr val="ED5254"/>
              </a:buClr>
              <a:buSzPct val="100000"/>
              <a:buFont typeface="Symbol" pitchFamily="18" charset="2"/>
              <a:buChar char=""/>
            </a:pPr>
            <a:r>
              <a:rPr lang="fr-FR" sz="1400" b="1" dirty="0" smtClean="0">
                <a:solidFill>
                  <a:srgbClr val="ED5254"/>
                </a:solidFill>
              </a:rPr>
              <a:t>80</a:t>
            </a:r>
            <a:r>
              <a:rPr lang="fr-FR" sz="1400" b="1" dirty="0">
                <a:solidFill>
                  <a:srgbClr val="ED5254"/>
                </a:solidFill>
              </a:rPr>
              <a:t>% de la capacité d’hébergement classée </a:t>
            </a:r>
            <a:r>
              <a:rPr lang="fr-FR" sz="1400" dirty="0">
                <a:solidFill>
                  <a:srgbClr val="ED5254"/>
                </a:solidFill>
              </a:rPr>
              <a:t>(hôtels et campings) </a:t>
            </a:r>
            <a:endParaRPr lang="fr-FR" sz="1400" dirty="0" smtClean="0">
              <a:solidFill>
                <a:srgbClr val="ED5254"/>
              </a:solidFill>
            </a:endParaRPr>
          </a:p>
          <a:p>
            <a:pPr marL="408188" indent="-408188">
              <a:spcBef>
                <a:spcPct val="20000"/>
              </a:spcBef>
              <a:buClr>
                <a:srgbClr val="ED5254"/>
              </a:buClr>
              <a:buSzPct val="100000"/>
              <a:buFont typeface="Symbol" pitchFamily="18" charset="2"/>
              <a:buChar char=""/>
            </a:pPr>
            <a:r>
              <a:rPr lang="fr-FR" sz="1400" b="1" dirty="0" smtClean="0">
                <a:solidFill>
                  <a:srgbClr val="ED5254"/>
                </a:solidFill>
              </a:rPr>
              <a:t>Plus </a:t>
            </a:r>
            <a:r>
              <a:rPr lang="fr-FR" sz="1400" b="1" dirty="0">
                <a:solidFill>
                  <a:srgbClr val="ED5254"/>
                </a:solidFill>
              </a:rPr>
              <a:t>de 43% des hôtels classés en catégorie 3 étoiles 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6457360" y="1386066"/>
            <a:ext cx="5421908" cy="3193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sz="2200" dirty="0" smtClean="0"/>
              <a:t>L’immatriculation des opérateurs de voyages</a:t>
            </a:r>
            <a:endParaRPr lang="fr-FR" dirty="0">
              <a:solidFill>
                <a:srgbClr val="003399"/>
              </a:solidFill>
            </a:endParaRP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6446382" y="1761005"/>
            <a:ext cx="4896544" cy="2047099"/>
          </a:xfrm>
        </p:spPr>
        <p:txBody>
          <a:bodyPr>
            <a:noAutofit/>
          </a:bodyPr>
          <a:lstStyle/>
          <a:p>
            <a:pPr marL="85725" algn="just">
              <a:spcBef>
                <a:spcPts val="0"/>
              </a:spcBef>
              <a:spcAft>
                <a:spcPts val="1415"/>
              </a:spcAft>
              <a:defRPr/>
            </a:pPr>
            <a:r>
              <a:rPr lang="fr-FR" sz="1600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Afin de </a:t>
            </a:r>
            <a:r>
              <a:rPr lang="fr-FR" sz="1600" b="1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garantir une protection suffisante du consommateur </a:t>
            </a:r>
            <a:r>
              <a:rPr lang="fr-FR" sz="1600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et d’assurer une concurrence équitable de la distribution, Atout France, par le biais de sa commission, procède à l’immatriculation des opérateurs de voyages sur un </a:t>
            </a:r>
            <a:r>
              <a:rPr lang="fr-FR" sz="1600" b="1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registre librement accessible </a:t>
            </a:r>
            <a:r>
              <a:rPr lang="fr-FR" sz="1600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sur </a:t>
            </a:r>
            <a:r>
              <a:rPr lang="fr-FR" sz="1600" dirty="0" smtClean="0">
                <a:latin typeface="Century Gothic" pitchFamily="34" charset="0"/>
                <a:ea typeface="Verdana" pitchFamily="34" charset="0"/>
                <a:cs typeface="Arial" pitchFamily="34" charset="0"/>
                <a:hlinkClick r:id="rId4"/>
              </a:rPr>
              <a:t>www.atout-france.fr</a:t>
            </a:r>
            <a:r>
              <a:rPr lang="fr-FR" sz="1600" dirty="0" smtClean="0">
                <a:latin typeface="Century Gothic" pitchFamily="34" charset="0"/>
                <a:ea typeface="Verdana" pitchFamily="34" charset="0"/>
                <a:cs typeface="Arial" pitchFamily="34" charset="0"/>
              </a:rPr>
              <a:t> et régulièrement mis à jour.</a:t>
            </a: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>
              <a:spcBef>
                <a:spcPts val="0"/>
              </a:spcBef>
              <a:spcAft>
                <a:spcPts val="1415"/>
              </a:spcAft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371475" indent="-285750">
              <a:spcBef>
                <a:spcPts val="0"/>
              </a:spcBef>
              <a:spcAft>
                <a:spcPts val="1415"/>
              </a:spcAft>
              <a:buFont typeface="Arial" panose="020B0604020202020204" pitchFamily="34" charset="0"/>
              <a:buChar char="•"/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  <a:p>
            <a:pPr marL="85725"/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14539" y="3928633"/>
            <a:ext cx="50405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188" lvl="0" indent="-408188">
              <a:spcBef>
                <a:spcPct val="20000"/>
              </a:spcBef>
              <a:buClr>
                <a:srgbClr val="ED5254"/>
              </a:buClr>
              <a:buSzPct val="100000"/>
              <a:buFont typeface="Symbol" pitchFamily="18" charset="2"/>
              <a:buChar char=""/>
            </a:pPr>
            <a:r>
              <a:rPr lang="fr-FR" sz="1400" b="1" dirty="0" smtClean="0">
                <a:solidFill>
                  <a:srgbClr val="ED5254"/>
                </a:solidFill>
              </a:rPr>
              <a:t>7 000 opérateurs de voyages et de séjours</a:t>
            </a:r>
            <a:endParaRPr lang="fr-FR" sz="1400" b="1" dirty="0">
              <a:solidFill>
                <a:srgbClr val="ED5254"/>
              </a:solidFill>
            </a:endParaRPr>
          </a:p>
        </p:txBody>
      </p:sp>
      <p:pic>
        <p:nvPicPr>
          <p:cNvPr id="19" name="Image 1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7" t="34342" r="39215" b="28159"/>
          <a:stretch/>
        </p:blipFill>
        <p:spPr bwMode="auto">
          <a:xfrm>
            <a:off x="8327454" y="4463181"/>
            <a:ext cx="2711063" cy="19266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29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4726" y="189434"/>
            <a:ext cx="10971372" cy="1143265"/>
          </a:xfrm>
        </p:spPr>
        <p:txBody>
          <a:bodyPr/>
          <a:lstStyle/>
          <a:p>
            <a:r>
              <a:rPr lang="fr-FR" sz="2400" dirty="0" smtClean="0"/>
              <a:t>Favoriser </a:t>
            </a:r>
            <a:r>
              <a:rPr lang="fr-FR" sz="2400" dirty="0"/>
              <a:t>le renouveau de l’offre et veiller à sa qualité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958759" y="1436732"/>
            <a:ext cx="2685306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Distinction Palace</a:t>
            </a:r>
            <a:endParaRPr lang="fr-FR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838622" y="1895262"/>
            <a:ext cx="4824536" cy="391079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fr-FR" sz="7200" dirty="0" smtClean="0">
                <a:latin typeface="Century Gothic" pitchFamily="34" charset="0"/>
              </a:rPr>
              <a:t>La Distinction Palace permet la reconnaissance d’hôtels </a:t>
            </a:r>
            <a:r>
              <a:rPr lang="fr-FR" sz="7200" b="1" dirty="0" smtClean="0">
                <a:latin typeface="Century Gothic" pitchFamily="34" charset="0"/>
              </a:rPr>
              <a:t>5 étoiles </a:t>
            </a:r>
            <a:r>
              <a:rPr lang="fr-FR" sz="7200" dirty="0" smtClean="0">
                <a:latin typeface="Century Gothic" pitchFamily="34" charset="0"/>
              </a:rPr>
              <a:t>présentant des </a:t>
            </a:r>
            <a:r>
              <a:rPr lang="fr-FR" sz="7200" b="1" dirty="0" smtClean="0">
                <a:latin typeface="Century Gothic" pitchFamily="34" charset="0"/>
              </a:rPr>
              <a:t>caractéristiques exceptionnelles</a:t>
            </a:r>
            <a:r>
              <a:rPr lang="fr-FR" sz="7200" dirty="0" smtClean="0">
                <a:latin typeface="Century Gothic" pitchFamily="34" charset="0"/>
              </a:rPr>
              <a:t>. Enjeu d’image, d’attractivité et de rayonnement, elle constitue la figure de proue de l’hôtellerie française.</a:t>
            </a:r>
          </a:p>
          <a:p>
            <a:pPr algn="just">
              <a:lnSpc>
                <a:spcPct val="120000"/>
              </a:lnSpc>
            </a:pPr>
            <a:r>
              <a:rPr lang="fr-FR" sz="7200" dirty="0" smtClean="0">
                <a:solidFill>
                  <a:srgbClr val="003399"/>
                </a:solidFill>
              </a:rPr>
              <a:t/>
            </a:r>
            <a:br>
              <a:rPr lang="fr-FR" sz="7200" dirty="0" smtClean="0">
                <a:solidFill>
                  <a:srgbClr val="003399"/>
                </a:solidFill>
              </a:rPr>
            </a:br>
            <a:r>
              <a:rPr lang="fr-FR" sz="7200" dirty="0" smtClean="0">
                <a:solidFill>
                  <a:srgbClr val="003399"/>
                </a:solidFill>
              </a:rPr>
              <a:t>Atout </a:t>
            </a:r>
            <a:r>
              <a:rPr lang="fr-FR" sz="7200" dirty="0">
                <a:solidFill>
                  <a:srgbClr val="003399"/>
                </a:solidFill>
              </a:rPr>
              <a:t>France </a:t>
            </a:r>
            <a:r>
              <a:rPr lang="fr-FR" sz="7200" dirty="0" smtClean="0">
                <a:solidFill>
                  <a:srgbClr val="003399"/>
                </a:solidFill>
              </a:rPr>
              <a:t>assure la promotion </a:t>
            </a:r>
            <a:r>
              <a:rPr lang="fr-FR" sz="7200" dirty="0" smtClean="0">
                <a:solidFill>
                  <a:srgbClr val="003399"/>
                </a:solidFill>
              </a:rPr>
              <a:t>des </a:t>
            </a:r>
            <a:r>
              <a:rPr lang="fr-FR" sz="7200" dirty="0" smtClean="0">
                <a:solidFill>
                  <a:srgbClr val="003399"/>
                </a:solidFill>
              </a:rPr>
              <a:t>25 Palaces de France à l’international via des </a:t>
            </a:r>
            <a:r>
              <a:rPr lang="fr-FR" sz="7200" b="1" dirty="0" smtClean="0">
                <a:solidFill>
                  <a:srgbClr val="003399"/>
                </a:solidFill>
              </a:rPr>
              <a:t>soirées </a:t>
            </a:r>
            <a:r>
              <a:rPr lang="fr-FR" sz="7200" b="1" dirty="0">
                <a:solidFill>
                  <a:srgbClr val="003399"/>
                </a:solidFill>
              </a:rPr>
              <a:t>de promotion </a:t>
            </a:r>
            <a:r>
              <a:rPr lang="fr-FR" sz="7200" dirty="0">
                <a:solidFill>
                  <a:srgbClr val="003399"/>
                </a:solidFill>
              </a:rPr>
              <a:t>à l’étranger </a:t>
            </a:r>
            <a:r>
              <a:rPr lang="fr-FR" sz="7200" dirty="0" smtClean="0">
                <a:solidFill>
                  <a:srgbClr val="003399"/>
                </a:solidFill>
              </a:rPr>
              <a:t>et des </a:t>
            </a:r>
            <a:r>
              <a:rPr lang="fr-FR" sz="7200" b="1" dirty="0" smtClean="0">
                <a:solidFill>
                  <a:srgbClr val="003399"/>
                </a:solidFill>
              </a:rPr>
              <a:t>campagnes </a:t>
            </a:r>
            <a:r>
              <a:rPr lang="fr-FR" sz="7200" b="1" dirty="0">
                <a:solidFill>
                  <a:srgbClr val="003399"/>
                </a:solidFill>
              </a:rPr>
              <a:t>de </a:t>
            </a:r>
            <a:r>
              <a:rPr lang="fr-FR" sz="7200" b="1" dirty="0" smtClean="0">
                <a:solidFill>
                  <a:srgbClr val="003399"/>
                </a:solidFill>
              </a:rPr>
              <a:t>communication</a:t>
            </a:r>
            <a:r>
              <a:rPr lang="fr-FR" sz="7200" dirty="0" smtClean="0">
                <a:solidFill>
                  <a:srgbClr val="003399"/>
                </a:solidFill>
              </a:rPr>
              <a:t>. </a:t>
            </a:r>
            <a:endParaRPr lang="fr-FR" dirty="0">
              <a:latin typeface="Century Gothic" pitchFamily="34" charset="0"/>
            </a:endParaRPr>
          </a:p>
        </p:txBody>
      </p:sp>
      <p:pic>
        <p:nvPicPr>
          <p:cNvPr id="7" name="Image 6" descr="M:\Claire\photos\Palaces de France -1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1355207"/>
            <a:ext cx="3744416" cy="238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C:\Users\claire.poletto\Desktop\Palaces de France 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3858554"/>
            <a:ext cx="3744416" cy="265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C:\Users\claire.poletto\Desktop\635-palace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58" y="5446018"/>
            <a:ext cx="1963420" cy="1124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63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50590" y="621482"/>
            <a:ext cx="1440160" cy="711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12" name="Groupe 11"/>
          <p:cNvGrpSpPr>
            <a:grpSpLocks/>
          </p:cNvGrpSpPr>
          <p:nvPr/>
        </p:nvGrpSpPr>
        <p:grpSpPr bwMode="auto">
          <a:xfrm>
            <a:off x="5605867" y="3072604"/>
            <a:ext cx="6584545" cy="3786984"/>
            <a:chOff x="4752975" y="4189413"/>
            <a:chExt cx="5327650" cy="3046412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752975" y="4189413"/>
              <a:ext cx="5327650" cy="304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/>
            <p:cNvSpPr/>
            <p:nvPr/>
          </p:nvSpPr>
          <p:spPr bwMode="auto">
            <a:xfrm>
              <a:off x="6048375" y="4572000"/>
              <a:ext cx="2736850" cy="2065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20639"/>
            <a:ext cx="12190412" cy="1143265"/>
          </a:xfrm>
        </p:spPr>
        <p:txBody>
          <a:bodyPr>
            <a:noAutofit/>
          </a:bodyPr>
          <a:lstStyle/>
          <a:p>
            <a:pPr algn="ctr"/>
            <a:r>
              <a:rPr lang="fr-FR" sz="3500" dirty="0" smtClean="0"/>
              <a:t>FRANCE.FR : </a:t>
            </a:r>
            <a:br>
              <a:rPr lang="fr-FR" sz="3500" dirty="0" smtClean="0"/>
            </a:br>
            <a:r>
              <a:rPr lang="fr-FR" sz="3500" dirty="0" smtClean="0"/>
              <a:t>LE MÉDIA DE RÉFÉRENCE DE NOS DESTINATIONS</a:t>
            </a:r>
            <a:endParaRPr lang="fr-FR" sz="35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4"/>
          </p:nvPr>
        </p:nvSpPr>
        <p:spPr>
          <a:xfrm>
            <a:off x="665961" y="1629594"/>
            <a:ext cx="5616624" cy="417646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415"/>
              </a:spcAft>
              <a:defRPr/>
            </a:pPr>
            <a:r>
              <a:rPr lang="fr-FR" sz="1800" dirty="0" smtClean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Véritable invitation au voyage, </a:t>
            </a:r>
            <a:r>
              <a:rPr lang="fr-FR" sz="1800" b="1" dirty="0" smtClean="0">
                <a:solidFill>
                  <a:srgbClr val="ED5254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France.fr est un média de séduction haut de gamme révélant une destination aux visages multiples. </a:t>
            </a:r>
          </a:p>
          <a:p>
            <a:pPr algn="just">
              <a:spcBef>
                <a:spcPts val="0"/>
              </a:spcBef>
              <a:spcAft>
                <a:spcPts val="1415"/>
              </a:spcAft>
              <a:defRPr/>
            </a:pPr>
            <a:r>
              <a:rPr lang="fr-FR" sz="1800" dirty="0">
                <a:solidFill>
                  <a:srgbClr val="003399"/>
                </a:solidFill>
              </a:rPr>
              <a:t>L</a:t>
            </a:r>
            <a:r>
              <a:rPr lang="fr-FR" sz="1800" dirty="0" smtClean="0">
                <a:solidFill>
                  <a:srgbClr val="003399"/>
                </a:solidFill>
              </a:rPr>
              <a:t>e </a:t>
            </a:r>
            <a:r>
              <a:rPr lang="fr-FR" sz="1800" dirty="0" smtClean="0">
                <a:solidFill>
                  <a:srgbClr val="003399"/>
                </a:solidFill>
              </a:rPr>
              <a:t>portail suit l’actualité et révèle continuellement des événements, des réalisations inédites, de nouveaux lieux qui animent les destinations en invitant à les découvrir plus souvent.</a:t>
            </a:r>
          </a:p>
          <a:p>
            <a:pPr algn="just">
              <a:spcBef>
                <a:spcPts val="0"/>
              </a:spcBef>
              <a:spcAft>
                <a:spcPts val="1415"/>
              </a:spcAft>
              <a:defRPr/>
            </a:pPr>
            <a:r>
              <a:rPr lang="fr-FR" sz="1800" dirty="0" smtClean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Conçu </a:t>
            </a:r>
            <a:r>
              <a:rPr lang="fr-FR" sz="1800" b="1" dirty="0" smtClean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pour inspirer, susciter l’envie d’expériences et de voyages immédiats, </a:t>
            </a:r>
            <a:r>
              <a:rPr lang="fr-FR" sz="1800" dirty="0" smtClean="0">
                <a:solidFill>
                  <a:srgbClr val="003399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il invite à la découverte d’une France plurielle, en mouvement perpétuel, innovante et culturelle.</a:t>
            </a:r>
          </a:p>
          <a:p>
            <a:pPr>
              <a:spcBef>
                <a:spcPts val="0"/>
              </a:spcBef>
              <a:spcAft>
                <a:spcPts val="1415"/>
              </a:spcAft>
              <a:defRPr/>
            </a:pPr>
            <a:endParaRPr lang="fr-FR" sz="1800" dirty="0" smtClean="0">
              <a:latin typeface="Century Gothic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27"/>
          </p:nvPr>
        </p:nvSpPr>
        <p:spPr>
          <a:xfrm>
            <a:off x="6959302" y="1501250"/>
            <a:ext cx="4510347" cy="17614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Versions personnalisées </a:t>
            </a:r>
            <a:r>
              <a:rPr lang="fr-FR" sz="1800" dirty="0">
                <a:solidFill>
                  <a:srgbClr val="FF0000"/>
                </a:solidFill>
              </a:rPr>
              <a:t>à </a:t>
            </a:r>
            <a:r>
              <a:rPr lang="fr-FR" sz="1800" dirty="0" smtClean="0">
                <a:solidFill>
                  <a:srgbClr val="FF0000"/>
                </a:solidFill>
              </a:rPr>
              <a:t>26 </a:t>
            </a:r>
            <a:r>
              <a:rPr lang="fr-FR" sz="1800" dirty="0">
                <a:solidFill>
                  <a:srgbClr val="FF0000"/>
                </a:solidFill>
              </a:rPr>
              <a:t>pays </a:t>
            </a:r>
            <a:endParaRPr lang="fr-FR" sz="18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14 langues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2,4 millions de pages vues / mois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6755" t="8132" r="16725" b="10348"/>
          <a:stretch>
            <a:fillRect/>
          </a:stretch>
        </p:blipFill>
        <p:spPr bwMode="auto">
          <a:xfrm>
            <a:off x="7238214" y="3572670"/>
            <a:ext cx="335758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réseaux sociaux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294967295"/>
          </p:nvPr>
        </p:nvSpPr>
        <p:spPr>
          <a:xfrm>
            <a:off x="9345613" y="6357938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31</a:t>
            </a:r>
            <a:endParaRPr lang="fr-FR" dirty="0"/>
          </a:p>
        </p:txBody>
      </p:sp>
      <p:pic>
        <p:nvPicPr>
          <p:cNvPr id="9" name="Image 8" descr="reseauxsociaux bul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9598" y="1808509"/>
            <a:ext cx="4247499" cy="401254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95580" y="1572048"/>
            <a:ext cx="4213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ED5254"/>
              </a:buClr>
              <a:buFont typeface="Symbol" pitchFamily="18" charset="2"/>
              <a:buChar char="Þ"/>
            </a:pPr>
            <a:r>
              <a:rPr lang="fr-FR" sz="2000" b="1" dirty="0" smtClean="0">
                <a:solidFill>
                  <a:srgbClr val="ED5254"/>
                </a:solidFill>
              </a:rPr>
              <a:t> 8 réseaux sociaux @</a:t>
            </a:r>
            <a:r>
              <a:rPr lang="fr-FR" sz="2000" b="1" dirty="0" err="1" smtClean="0">
                <a:solidFill>
                  <a:srgbClr val="ED5254"/>
                </a:solidFill>
              </a:rPr>
              <a:t>FranceFR</a:t>
            </a:r>
            <a:endParaRPr lang="fr-FR" sz="2000" b="1" dirty="0" smtClean="0">
              <a:solidFill>
                <a:srgbClr val="ED5254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006" y="2584127"/>
            <a:ext cx="292224" cy="2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2" y="3142759"/>
            <a:ext cx="275087" cy="23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2" y="3605193"/>
            <a:ext cx="275087" cy="20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61" y="4136673"/>
            <a:ext cx="254358" cy="25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 2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43" y="5111118"/>
            <a:ext cx="24828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 20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638" y="5070894"/>
            <a:ext cx="322085" cy="23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0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43" y="5414884"/>
            <a:ext cx="208112" cy="30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0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757" y="2682065"/>
            <a:ext cx="14287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5914823" y="2153621"/>
            <a:ext cx="34451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ea typeface="Century Gothic" panose="020B0502020202020204" pitchFamily="34" charset="0"/>
                <a:cs typeface="Century Gothic,Bold"/>
              </a:rPr>
              <a:t>4 réseaux privilégiés à l’international </a:t>
            </a: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ea typeface="Century Gothic" panose="020B0502020202020204" pitchFamily="34" charset="0"/>
                <a:cs typeface="Century Gothic,Bold"/>
              </a:rPr>
              <a:t>:</a:t>
            </a:r>
            <a:endParaRPr kumimoji="0" lang="fr-FR" altLang="fr-FR" sz="900" b="0" i="0" u="none" strike="noStrike" cap="none" normalizeH="0" baseline="0" dirty="0" smtClean="0">
              <a:ln>
                <a:noFill/>
              </a:ln>
              <a:solidFill>
                <a:srgbClr val="003399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4871070" y="160828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4871070" y="176068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5914823" y="4710812"/>
            <a:ext cx="5724998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b="1" dirty="0">
                <a:solidFill>
                  <a:srgbClr val="003399"/>
                </a:solidFill>
                <a:ea typeface="Century Gothic" panose="020B0502020202020204" pitchFamily="34" charset="0"/>
                <a:cs typeface="Century Gothic,Bold"/>
              </a:rPr>
              <a:t>4 réseaux privilégiés sur 2 marchés spécifiques :</a:t>
            </a: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,Bold"/>
              </a:rPr>
              <a:t/>
            </a:r>
            <a:b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,Bold"/>
              </a:rPr>
            </a:br>
            <a:endParaRPr kumimoji="0" lang="fr-FR" altLang="fr-F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Chine :	 WECHAT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(50 147 abonnés)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et </a:t>
            </a:r>
            <a:r>
              <a:rPr kumimoji="0" lang="fr-FR" altLang="fr-FR" sz="1400" b="0" i="0" u="none" strike="noStrike" cap="none" normalizeH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WEIBO      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(1,6</a:t>
            </a:r>
            <a:r>
              <a:rPr kumimoji="0" lang="fr-FR" altLang="fr-FR" sz="1200" b="0" i="0" u="none" strike="noStrike" cap="none" normalizeH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 abonnés)</a:t>
            </a: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5914823" y="5414884"/>
            <a:ext cx="54684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Russie : 	 OK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(24 711 abonnés)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et</a:t>
            </a:r>
            <a:r>
              <a:rPr kumimoji="0" lang="fr-FR" altLang="fr-FR" sz="1400" b="0" i="0" u="none" strike="noStrike" cap="none" normalizeH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         VK </a:t>
            </a:r>
            <a:r>
              <a:rPr kumimoji="0" lang="fr-FR" altLang="fr-FR" sz="1200" b="0" i="0" u="none" strike="noStrike" cap="none" normalizeH="0" dirty="0" smtClean="0">
                <a:ln>
                  <a:noFill/>
                </a:ln>
                <a:solidFill>
                  <a:srgbClr val="0059A4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(4946 abonnés) </a:t>
            </a: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5" name="Image 24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518" y="5437194"/>
            <a:ext cx="310832" cy="2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ZoneTexte 15"/>
          <p:cNvSpPr txBox="1"/>
          <p:nvPr/>
        </p:nvSpPr>
        <p:spPr>
          <a:xfrm>
            <a:off x="6340150" y="2575002"/>
            <a:ext cx="400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3399"/>
                </a:solidFill>
              </a:rPr>
              <a:t>FACEBOOK @interFrance.fr – 1,8M  de fans</a:t>
            </a:r>
            <a:endParaRPr lang="fr-FR" sz="1400" dirty="0">
              <a:solidFill>
                <a:srgbClr val="003399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308019" y="3012078"/>
            <a:ext cx="37357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3399"/>
                </a:solidFill>
              </a:rPr>
              <a:t>INSTAGRAM @France.fr – 85 </a:t>
            </a:r>
            <a:r>
              <a:rPr lang="fr-FR" sz="1400" dirty="0">
                <a:solidFill>
                  <a:srgbClr val="003399"/>
                </a:solidFill>
              </a:rPr>
              <a:t>0</a:t>
            </a:r>
            <a:r>
              <a:rPr lang="fr-FR" sz="1400" dirty="0" smtClean="0">
                <a:solidFill>
                  <a:srgbClr val="003399"/>
                </a:solidFill>
              </a:rPr>
              <a:t>00 abonnés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6310745" y="3598514"/>
            <a:ext cx="3643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3399"/>
                </a:solidFill>
              </a:rPr>
              <a:t>YOUTUBE France.fr – 5M de vues</a:t>
            </a:r>
            <a:endParaRPr lang="fr-FR" sz="1400" dirty="0">
              <a:solidFill>
                <a:srgbClr val="003399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340150" y="4136673"/>
            <a:ext cx="4291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3399"/>
                </a:solidFill>
              </a:rPr>
              <a:t>TWITTER France.fr – 179 000 abonnés</a:t>
            </a:r>
            <a:endParaRPr lang="fr-FR" sz="14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sk char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1186</Words>
  <Application>Microsoft Office PowerPoint</Application>
  <PresentationFormat>Personnalisé</PresentationFormat>
  <Paragraphs>179</Paragraphs>
  <Slides>17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Century Gothic</vt:lpstr>
      <vt:lpstr>Century Gothic,Bold</vt:lpstr>
      <vt:lpstr>StarSymbol</vt:lpstr>
      <vt:lpstr>Symbol</vt:lpstr>
      <vt:lpstr>Tahoma</vt:lpstr>
      <vt:lpstr>Verdana</vt:lpstr>
      <vt:lpstr>Wingdings</vt:lpstr>
      <vt:lpstr>Thème Office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Faciliter le montage des projets et l’appui au développement  des destinations</vt:lpstr>
      <vt:lpstr>Renforcer la notoriété des marques mondiales de destinations et des filières</vt:lpstr>
      <vt:lpstr>Renforcer la notoriété des marques mondiales de destinations et des filières</vt:lpstr>
      <vt:lpstr> Identifier les potentiels de développement et former</vt:lpstr>
      <vt:lpstr>Favoriser le renouveau de l’offre et veiller à sa qualité</vt:lpstr>
      <vt:lpstr>Favoriser le renouveau de l’offre et veiller à sa qualité</vt:lpstr>
      <vt:lpstr>FRANCE.FR :  LE MÉDIA DE RÉFÉRENCE DE NOS DESTINATIONS</vt:lpstr>
      <vt:lpstr>Les réseaux sociaux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marie.gazaix</dc:creator>
  <cp:lastModifiedBy>Mainbourg, Benedicte</cp:lastModifiedBy>
  <cp:revision>446</cp:revision>
  <dcterms:created xsi:type="dcterms:W3CDTF">2017-06-12T08:34:56Z</dcterms:created>
  <dcterms:modified xsi:type="dcterms:W3CDTF">2019-03-14T10:53:24Z</dcterms:modified>
</cp:coreProperties>
</file>